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64" r:id="rId2"/>
  </p:sldMasterIdLst>
  <p:notesMasterIdLst>
    <p:notesMasterId r:id="rId53"/>
  </p:notesMasterIdLst>
  <p:handoutMasterIdLst>
    <p:handoutMasterId r:id="rId54"/>
  </p:handoutMasterIdLst>
  <p:sldIdLst>
    <p:sldId id="256" r:id="rId3"/>
    <p:sldId id="257" r:id="rId4"/>
    <p:sldId id="274" r:id="rId5"/>
    <p:sldId id="276" r:id="rId6"/>
    <p:sldId id="277" r:id="rId7"/>
    <p:sldId id="258" r:id="rId8"/>
    <p:sldId id="259" r:id="rId9"/>
    <p:sldId id="265" r:id="rId10"/>
    <p:sldId id="260" r:id="rId11"/>
    <p:sldId id="261" r:id="rId12"/>
    <p:sldId id="262" r:id="rId13"/>
    <p:sldId id="266" r:id="rId14"/>
    <p:sldId id="278" r:id="rId15"/>
    <p:sldId id="279" r:id="rId16"/>
    <p:sldId id="280" r:id="rId17"/>
    <p:sldId id="281" r:id="rId18"/>
    <p:sldId id="282" r:id="rId19"/>
    <p:sldId id="283" r:id="rId20"/>
    <p:sldId id="284" r:id="rId21"/>
    <p:sldId id="285" r:id="rId22"/>
    <p:sldId id="286" r:id="rId23"/>
    <p:sldId id="287" r:id="rId24"/>
    <p:sldId id="288" r:id="rId25"/>
    <p:sldId id="301" r:id="rId26"/>
    <p:sldId id="302" r:id="rId27"/>
    <p:sldId id="303" r:id="rId28"/>
    <p:sldId id="304" r:id="rId29"/>
    <p:sldId id="305" r:id="rId30"/>
    <p:sldId id="306" r:id="rId31"/>
    <p:sldId id="307" r:id="rId32"/>
    <p:sldId id="308" r:id="rId33"/>
    <p:sldId id="309" r:id="rId34"/>
    <p:sldId id="289" r:id="rId35"/>
    <p:sldId id="290" r:id="rId36"/>
    <p:sldId id="291" r:id="rId37"/>
    <p:sldId id="292" r:id="rId38"/>
    <p:sldId id="293" r:id="rId39"/>
    <p:sldId id="294" r:id="rId40"/>
    <p:sldId id="295" r:id="rId41"/>
    <p:sldId id="297" r:id="rId42"/>
    <p:sldId id="296" r:id="rId43"/>
    <p:sldId id="298" r:id="rId44"/>
    <p:sldId id="299" r:id="rId45"/>
    <p:sldId id="300" r:id="rId46"/>
    <p:sldId id="263" r:id="rId47"/>
    <p:sldId id="268" r:id="rId48"/>
    <p:sldId id="269" r:id="rId49"/>
    <p:sldId id="270" r:id="rId50"/>
    <p:sldId id="271" r:id="rId51"/>
    <p:sldId id="272" r:id="rId5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A7A"/>
    <a:srgbClr val="FDF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37" autoAdjust="0"/>
  </p:normalViewPr>
  <p:slideViewPr>
    <p:cSldViewPr>
      <p:cViewPr varScale="1">
        <p:scale>
          <a:sx n="149" d="100"/>
          <a:sy n="149" d="100"/>
        </p:scale>
        <p:origin x="2140" y="84"/>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p>
            <a:fld id="{03170175-C3ED-4C72-B085-79CCCD670CC9}" type="datetimeFigureOut">
              <a:rPr lang="en-US" smtClean="0"/>
              <a:pPr/>
              <a:t>3/8/2022</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p>
            <a:fld id="{92977F1F-E40B-4E53-8E11-28ED506983A2}" type="slidenum">
              <a:rPr lang="en-US" smtClean="0"/>
              <a:pPr/>
              <a:t>‹N›</a:t>
            </a:fld>
            <a:endParaRPr lang="en-US"/>
          </a:p>
        </p:txBody>
      </p:sp>
    </p:spTree>
    <p:extLst>
      <p:ext uri="{BB962C8B-B14F-4D97-AF65-F5344CB8AC3E}">
        <p14:creationId xmlns:p14="http://schemas.microsoft.com/office/powerpoint/2010/main" val="1729702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p>
            <a:fld id="{2D9FB51A-E05F-4494-ADA5-A77EAE266FCF}" type="datetimeFigureOut">
              <a:rPr lang="en-US" smtClean="0"/>
              <a:pPr/>
              <a:t>3/8/2022</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p>
            <a:pPr lvl="0"/>
            <a:r>
              <a:rPr lang="en-US" noProof="1"/>
              <a:t>Click to edit Master text styles</a:t>
            </a:r>
            <a:endParaRPr lang="en-US"/>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p>
            <a:fld id="{13CD1B0D-083E-4DA2-81AD-16B7E971189E}" type="slidenum">
              <a:rPr lang="en-US" smtClean="0"/>
              <a:pPr/>
              <a:t>‹N›</a:t>
            </a:fld>
            <a:endParaRPr lang="en-US"/>
          </a:p>
        </p:txBody>
      </p:sp>
    </p:spTree>
    <p:extLst>
      <p:ext uri="{BB962C8B-B14F-4D97-AF65-F5344CB8AC3E}">
        <p14:creationId xmlns:p14="http://schemas.microsoft.com/office/powerpoint/2010/main" val="87443581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pPr/>
              <a:t>3/8/2022</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13CD1B0D-083E-4DA2-81AD-16B7E971189E}" type="slidenum">
              <a:rPr lang="en-US" smtClean="0"/>
              <a:pPr/>
              <a:t>1</a:t>
            </a:fld>
            <a:endParaRPr lang="en-US"/>
          </a:p>
        </p:txBody>
      </p:sp>
      <p:sp>
        <p:nvSpPr>
          <p:cNvPr id="7" name="Rectangle 7"/>
          <p:cNvSpPr>
            <a:spLocks noGrp="1"/>
          </p:cNvSpPr>
          <p:nvPr>
            <p:ph type="hdr" sz="quarter" idx="1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25</a:t>
            </a:fld>
            <a:endParaRPr lang="en-US"/>
          </a:p>
        </p:txBody>
      </p:sp>
    </p:spTree>
    <p:extLst>
      <p:ext uri="{BB962C8B-B14F-4D97-AF65-F5344CB8AC3E}">
        <p14:creationId xmlns:p14="http://schemas.microsoft.com/office/powerpoint/2010/main" val="105811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26</a:t>
            </a:fld>
            <a:endParaRPr lang="en-US"/>
          </a:p>
        </p:txBody>
      </p:sp>
    </p:spTree>
    <p:extLst>
      <p:ext uri="{BB962C8B-B14F-4D97-AF65-F5344CB8AC3E}">
        <p14:creationId xmlns:p14="http://schemas.microsoft.com/office/powerpoint/2010/main" val="351347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27</a:t>
            </a:fld>
            <a:endParaRPr lang="en-US"/>
          </a:p>
        </p:txBody>
      </p:sp>
    </p:spTree>
    <p:extLst>
      <p:ext uri="{BB962C8B-B14F-4D97-AF65-F5344CB8AC3E}">
        <p14:creationId xmlns:p14="http://schemas.microsoft.com/office/powerpoint/2010/main" val="4035414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28</a:t>
            </a:fld>
            <a:endParaRPr lang="en-US"/>
          </a:p>
        </p:txBody>
      </p:sp>
    </p:spTree>
    <p:extLst>
      <p:ext uri="{BB962C8B-B14F-4D97-AF65-F5344CB8AC3E}">
        <p14:creationId xmlns:p14="http://schemas.microsoft.com/office/powerpoint/2010/main" val="68288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29</a:t>
            </a:fld>
            <a:endParaRPr lang="en-US"/>
          </a:p>
        </p:txBody>
      </p:sp>
    </p:spTree>
    <p:extLst>
      <p:ext uri="{BB962C8B-B14F-4D97-AF65-F5344CB8AC3E}">
        <p14:creationId xmlns:p14="http://schemas.microsoft.com/office/powerpoint/2010/main" val="2280990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Esempio del partitore di tensione a partire dalla legge di ohm</a:t>
            </a:r>
          </a:p>
          <a:p>
            <a:endParaRPr lang="it-IT" dirty="0"/>
          </a:p>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30</a:t>
            </a:fld>
            <a:endParaRPr lang="en-US"/>
          </a:p>
        </p:txBody>
      </p:sp>
    </p:spTree>
    <p:extLst>
      <p:ext uri="{BB962C8B-B14F-4D97-AF65-F5344CB8AC3E}">
        <p14:creationId xmlns:p14="http://schemas.microsoft.com/office/powerpoint/2010/main" val="48963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31</a:t>
            </a:fld>
            <a:endParaRPr lang="en-US"/>
          </a:p>
        </p:txBody>
      </p:sp>
    </p:spTree>
    <p:extLst>
      <p:ext uri="{BB962C8B-B14F-4D97-AF65-F5344CB8AC3E}">
        <p14:creationId xmlns:p14="http://schemas.microsoft.com/office/powerpoint/2010/main" val="168896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32</a:t>
            </a:fld>
            <a:endParaRPr lang="en-US"/>
          </a:p>
        </p:txBody>
      </p:sp>
    </p:spTree>
    <p:extLst>
      <p:ext uri="{BB962C8B-B14F-4D97-AF65-F5344CB8AC3E}">
        <p14:creationId xmlns:p14="http://schemas.microsoft.com/office/powerpoint/2010/main" val="552327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33</a:t>
            </a:fld>
            <a:endParaRPr lang="en-US"/>
          </a:p>
        </p:txBody>
      </p:sp>
    </p:spTree>
    <p:extLst>
      <p:ext uri="{BB962C8B-B14F-4D97-AF65-F5344CB8AC3E}">
        <p14:creationId xmlns:p14="http://schemas.microsoft.com/office/powerpoint/2010/main" val="562258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34</a:t>
            </a:fld>
            <a:endParaRPr lang="en-US"/>
          </a:p>
        </p:txBody>
      </p:sp>
    </p:spTree>
    <p:extLst>
      <p:ext uri="{BB962C8B-B14F-4D97-AF65-F5344CB8AC3E}">
        <p14:creationId xmlns:p14="http://schemas.microsoft.com/office/powerpoint/2010/main" val="413218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a:t>
            </a:fld>
            <a:endParaRPr lang="en-US"/>
          </a:p>
        </p:txBody>
      </p:sp>
    </p:spTree>
    <p:extLst>
      <p:ext uri="{BB962C8B-B14F-4D97-AF65-F5344CB8AC3E}">
        <p14:creationId xmlns:p14="http://schemas.microsoft.com/office/powerpoint/2010/main" val="158075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35</a:t>
            </a:fld>
            <a:endParaRPr lang="en-US"/>
          </a:p>
        </p:txBody>
      </p:sp>
    </p:spTree>
    <p:extLst>
      <p:ext uri="{BB962C8B-B14F-4D97-AF65-F5344CB8AC3E}">
        <p14:creationId xmlns:p14="http://schemas.microsoft.com/office/powerpoint/2010/main" val="2565553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36</a:t>
            </a:fld>
            <a:endParaRPr lang="en-US"/>
          </a:p>
        </p:txBody>
      </p:sp>
    </p:spTree>
    <p:extLst>
      <p:ext uri="{BB962C8B-B14F-4D97-AF65-F5344CB8AC3E}">
        <p14:creationId xmlns:p14="http://schemas.microsoft.com/office/powerpoint/2010/main" val="2021377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37</a:t>
            </a:fld>
            <a:endParaRPr lang="en-US"/>
          </a:p>
        </p:txBody>
      </p:sp>
    </p:spTree>
    <p:extLst>
      <p:ext uri="{BB962C8B-B14F-4D97-AF65-F5344CB8AC3E}">
        <p14:creationId xmlns:p14="http://schemas.microsoft.com/office/powerpoint/2010/main" val="4177109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38</a:t>
            </a:fld>
            <a:endParaRPr lang="en-US"/>
          </a:p>
        </p:txBody>
      </p:sp>
    </p:spTree>
    <p:extLst>
      <p:ext uri="{BB962C8B-B14F-4D97-AF65-F5344CB8AC3E}">
        <p14:creationId xmlns:p14="http://schemas.microsoft.com/office/powerpoint/2010/main" val="883980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39</a:t>
            </a:fld>
            <a:endParaRPr lang="en-US"/>
          </a:p>
        </p:txBody>
      </p:sp>
    </p:spTree>
    <p:extLst>
      <p:ext uri="{BB962C8B-B14F-4D97-AF65-F5344CB8AC3E}">
        <p14:creationId xmlns:p14="http://schemas.microsoft.com/office/powerpoint/2010/main" val="1076973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40</a:t>
            </a:fld>
            <a:endParaRPr lang="en-US"/>
          </a:p>
        </p:txBody>
      </p:sp>
    </p:spTree>
    <p:extLst>
      <p:ext uri="{BB962C8B-B14F-4D97-AF65-F5344CB8AC3E}">
        <p14:creationId xmlns:p14="http://schemas.microsoft.com/office/powerpoint/2010/main" val="2690091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41</a:t>
            </a:fld>
            <a:endParaRPr lang="en-US"/>
          </a:p>
        </p:txBody>
      </p:sp>
    </p:spTree>
    <p:extLst>
      <p:ext uri="{BB962C8B-B14F-4D97-AF65-F5344CB8AC3E}">
        <p14:creationId xmlns:p14="http://schemas.microsoft.com/office/powerpoint/2010/main" val="3885267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42</a:t>
            </a:fld>
            <a:endParaRPr lang="en-US"/>
          </a:p>
        </p:txBody>
      </p:sp>
    </p:spTree>
    <p:extLst>
      <p:ext uri="{BB962C8B-B14F-4D97-AF65-F5344CB8AC3E}">
        <p14:creationId xmlns:p14="http://schemas.microsoft.com/office/powerpoint/2010/main" val="233883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43</a:t>
            </a:fld>
            <a:endParaRPr lang="en-US"/>
          </a:p>
        </p:txBody>
      </p:sp>
    </p:spTree>
    <p:extLst>
      <p:ext uri="{BB962C8B-B14F-4D97-AF65-F5344CB8AC3E}">
        <p14:creationId xmlns:p14="http://schemas.microsoft.com/office/powerpoint/2010/main" val="1104405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44</a:t>
            </a:fld>
            <a:endParaRPr lang="en-US"/>
          </a:p>
        </p:txBody>
      </p:sp>
    </p:spTree>
    <p:extLst>
      <p:ext uri="{BB962C8B-B14F-4D97-AF65-F5344CB8AC3E}">
        <p14:creationId xmlns:p14="http://schemas.microsoft.com/office/powerpoint/2010/main" val="161174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5</a:t>
            </a:fld>
            <a:endParaRPr lang="en-US"/>
          </a:p>
        </p:txBody>
      </p:sp>
    </p:spTree>
    <p:extLst>
      <p:ext uri="{BB962C8B-B14F-4D97-AF65-F5344CB8AC3E}">
        <p14:creationId xmlns:p14="http://schemas.microsoft.com/office/powerpoint/2010/main" val="57524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7</a:t>
            </a:fld>
            <a:endParaRPr lang="en-US"/>
          </a:p>
        </p:txBody>
      </p:sp>
    </p:spTree>
    <p:extLst>
      <p:ext uri="{BB962C8B-B14F-4D97-AF65-F5344CB8AC3E}">
        <p14:creationId xmlns:p14="http://schemas.microsoft.com/office/powerpoint/2010/main" val="284571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20</a:t>
            </a:fld>
            <a:endParaRPr lang="en-US"/>
          </a:p>
        </p:txBody>
      </p:sp>
    </p:spTree>
    <p:extLst>
      <p:ext uri="{BB962C8B-B14F-4D97-AF65-F5344CB8AC3E}">
        <p14:creationId xmlns:p14="http://schemas.microsoft.com/office/powerpoint/2010/main" val="1273145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21</a:t>
            </a:fld>
            <a:endParaRPr lang="en-US"/>
          </a:p>
        </p:txBody>
      </p:sp>
    </p:spTree>
    <p:extLst>
      <p:ext uri="{BB962C8B-B14F-4D97-AF65-F5344CB8AC3E}">
        <p14:creationId xmlns:p14="http://schemas.microsoft.com/office/powerpoint/2010/main" val="18223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22</a:t>
            </a:fld>
            <a:endParaRPr lang="en-US"/>
          </a:p>
        </p:txBody>
      </p:sp>
    </p:spTree>
    <p:extLst>
      <p:ext uri="{BB962C8B-B14F-4D97-AF65-F5344CB8AC3E}">
        <p14:creationId xmlns:p14="http://schemas.microsoft.com/office/powerpoint/2010/main" val="296699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23</a:t>
            </a:fld>
            <a:endParaRPr lang="en-US"/>
          </a:p>
        </p:txBody>
      </p:sp>
    </p:spTree>
    <p:extLst>
      <p:ext uri="{BB962C8B-B14F-4D97-AF65-F5344CB8AC3E}">
        <p14:creationId xmlns:p14="http://schemas.microsoft.com/office/powerpoint/2010/main" val="4276283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24</a:t>
            </a:fld>
            <a:endParaRPr lang="en-US"/>
          </a:p>
        </p:txBody>
      </p:sp>
    </p:spTree>
    <p:extLst>
      <p:ext uri="{BB962C8B-B14F-4D97-AF65-F5344CB8AC3E}">
        <p14:creationId xmlns:p14="http://schemas.microsoft.com/office/powerpoint/2010/main" val="222377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endParaRPr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2B10AB5E-65B2-470F-A90D-8944CCF2250D}" type="datetime2">
              <a:rPr lang="en-US" smtClean="0"/>
              <a:pPr/>
              <a:t>Tuesday, March 8, 2022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F7A2BDD-D331-44F0-96AA-4FB4ED497064}"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p:cNvSpPr>
            <a:spLocks noGrp="1"/>
          </p:cNvSpPr>
          <p:nvPr>
            <p:ph type="dt" sz="half" idx="10"/>
          </p:nvPr>
        </p:nvSpPr>
        <p:spPr/>
        <p:txBody>
          <a:bodyPr/>
          <a:lstStyle/>
          <a:p>
            <a:fld id="{B5F4066D-E18E-46CA-ADDB-DC7D9F287FCD}" type="datetime2">
              <a:rPr lang="en-US" smtClean="0"/>
              <a:pPr/>
              <a:t>Tuesday, March 8, 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F7A2BDD-D331-44F0-96AA-4FB4ED497064}"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endParaRPr lang="en-US" dirty="0"/>
          </a:p>
        </p:txBody>
      </p:sp>
      <p:sp>
        <p:nvSpPr>
          <p:cNvPr id="12" name="Date Placeholder 11"/>
          <p:cNvSpPr>
            <a:spLocks noGrp="1"/>
          </p:cNvSpPr>
          <p:nvPr>
            <p:ph type="dt" sz="half" idx="10"/>
          </p:nvPr>
        </p:nvSpPr>
        <p:spPr/>
        <p:txBody>
          <a:bodyPr/>
          <a:lstStyle/>
          <a:p>
            <a:fld id="{8E2E5AB2-AD30-4274-ADEE-77A916493B5C}" type="datetime2">
              <a:rPr lang="en-US" smtClean="0"/>
              <a:pPr/>
              <a:t>Tuesday, March 8, 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A2BDD-D331-44F0-96AA-4FB4ED497064}"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C76396-5064-41C5-A285-015EE0047001}" type="datetime2">
              <a:rPr lang="en-US" smtClean="0"/>
              <a:pPr/>
              <a:t>Tuesday, March 8, 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A2BDD-D331-44F0-96AA-4FB4ED497064}"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5" name="Rectangle 5"/>
          <p:cNvSpPr>
            <a:spLocks noGrp="1"/>
          </p:cNvSpPr>
          <p:nvPr>
            <p:ph type="dt" sz="half" idx="10"/>
          </p:nvPr>
        </p:nvSpPr>
        <p:spPr/>
        <p:txBody>
          <a:bodyPr/>
          <a:lstStyle/>
          <a:p>
            <a:fld id="{F83034B0-3E89-40BA-B086-97296A422E36}" type="datetimeFigureOut">
              <a:rPr lang="en-US" smtClean="0"/>
              <a:pPr/>
              <a:t>3/8/2022</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1D24C974-5669-4F4D-B5F7-AEFAF0EB8F68}"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type="body"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type="dt" sz="half" idx="10"/>
          </p:nvPr>
        </p:nvSpPr>
        <p:spPr/>
        <p:txBody>
          <a:bodyPr/>
          <a:lstStyle/>
          <a:p>
            <a:fld id="{F83034B0-3E89-40BA-B086-97296A422E36}" type="datetimeFigureOut">
              <a:rPr lang="en-US" smtClean="0"/>
              <a:pPr/>
              <a:t>3/8/2022</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1D24C974-5669-4F4D-B5F7-AEFAF0EB8F6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5" name="Rectangle 5"/>
          <p:cNvSpPr>
            <a:spLocks noGrp="1"/>
          </p:cNvSpPr>
          <p:nvPr>
            <p:ph type="dt" sz="half" idx="10"/>
          </p:nvPr>
        </p:nvSpPr>
        <p:spPr/>
        <p:txBody>
          <a:bodyPr/>
          <a:lstStyle/>
          <a:p>
            <a:fld id="{F83034B0-3E89-40BA-B086-97296A422E36}" type="datetimeFigureOut">
              <a:rPr lang="en-US" smtClean="0"/>
              <a:pPr/>
              <a:t>3/8/2022</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1D24C974-5669-4F4D-B5F7-AEFAF0EB8F68}"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a:defRPr sz="1200">
                <a:solidFill>
                  <a:schemeClr val="accent1">
                    <a:shade val="75000"/>
                  </a:schemeClr>
                </a:solidFill>
              </a:defRPr>
            </a:lvl1pPr>
          </a:lstStyle>
          <a:p>
            <a:pPr algn="l"/>
            <a:fld id="{4C8A7A92-D244-4C94-97DC-00C50A8E32A7}" type="datetime2">
              <a:rPr lang="en-US" smtClean="0"/>
              <a:pPr algn="l"/>
              <a:t>Tuesday, March 8, 2022</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a:defRPr sz="1200">
                <a:solidFill>
                  <a:schemeClr val="accent1">
                    <a:shade val="75000"/>
                  </a:schemeClr>
                </a:solidFill>
              </a:defRPr>
            </a:lvl1pPr>
          </a:lstStyle>
          <a:p>
            <a:pPr algn="r"/>
            <a:endParaRPr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a:defRPr sz="1200">
                <a:solidFill>
                  <a:schemeClr val="accent1">
                    <a:shade val="75000"/>
                  </a:schemeClr>
                </a:solidFill>
              </a:defRPr>
            </a:lvl1pPr>
          </a:lstStyle>
          <a:p>
            <a:fld id="{CF7A2BDD-D331-44F0-96AA-4FB4ED497064}" type="slidenum">
              <a:rPr lang="en-US" smtClean="0">
                <a:solidFill>
                  <a:schemeClr val="accent1">
                    <a:shade val="75000"/>
                  </a:schemeClr>
                </a:solidFill>
              </a:rPr>
              <a:pPr/>
              <a:t>‹N›</a:t>
            </a:fld>
            <a:endParaRPr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endParaRPr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rtl="0" eaLnBrk="1" latinLnBrk="0" hangingPunct="1">
        <a:spcBef>
          <a:spcPct val="0"/>
        </a:spcBef>
        <a:buNone/>
        <a:defRPr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github.com/jeffThompson/DarkArduinoThem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fritzing.org/hom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323528" y="5445224"/>
            <a:ext cx="8458200" cy="1222375"/>
          </a:xfrm>
        </p:spPr>
        <p:txBody>
          <a:bodyPr>
            <a:normAutofit/>
          </a:bodyPr>
          <a:lstStyle/>
          <a:p>
            <a:r>
              <a:rPr lang="en-US" sz="4000" dirty="0"/>
              <a:t>ARDUINO AND MICROCONTROLLERS</a:t>
            </a:r>
          </a:p>
        </p:txBody>
      </p:sp>
      <p:sp>
        <p:nvSpPr>
          <p:cNvPr id="3" name="Rectangle 3"/>
          <p:cNvSpPr>
            <a:spLocks noGrp="1"/>
          </p:cNvSpPr>
          <p:nvPr>
            <p:ph type="subTitle" idx="1"/>
          </p:nvPr>
        </p:nvSpPr>
        <p:spPr>
          <a:xfrm>
            <a:off x="381000" y="3501008"/>
            <a:ext cx="8458200" cy="1299592"/>
          </a:xfrm>
        </p:spPr>
        <p:txBody>
          <a:bodyPr>
            <a:normAutofit lnSpcReduction="10000"/>
          </a:bodyPr>
          <a:lstStyle/>
          <a:p>
            <a:r>
              <a:rPr lang="en-US" dirty="0" err="1"/>
              <a:t>Fabrizio</a:t>
            </a:r>
            <a:r>
              <a:rPr lang="en-US" dirty="0"/>
              <a:t> Manzino</a:t>
            </a:r>
          </a:p>
          <a:p>
            <a:r>
              <a:rPr lang="en-US" dirty="0"/>
              <a:t>Mechatronics Lab</a:t>
            </a:r>
          </a:p>
          <a:p>
            <a:r>
              <a:rPr lang="en-US" dirty="0" err="1"/>
              <a:t>Sissa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p:txBody>
          <a:bodyPr>
            <a:normAutofit fontScale="55000" lnSpcReduction="20000"/>
          </a:bodyPr>
          <a:lstStyle/>
          <a:p>
            <a:pPr marL="0" indent="0">
              <a:buNone/>
            </a:pPr>
            <a:r>
              <a:rPr lang="it-IT" dirty="0" err="1"/>
              <a:t>What’s</a:t>
            </a:r>
            <a:r>
              <a:rPr lang="it-IT" dirty="0"/>
              <a:t> a statement </a:t>
            </a:r>
            <a:r>
              <a:rPr lang="it-IT" dirty="0" err="1"/>
              <a:t>block</a:t>
            </a:r>
            <a:r>
              <a:rPr lang="it-IT" dirty="0"/>
              <a:t>:</a:t>
            </a:r>
          </a:p>
          <a:p>
            <a:pPr marL="0" indent="0">
              <a:buNone/>
            </a:pPr>
            <a:endParaRPr lang="en-US" dirty="0"/>
          </a:p>
          <a:p>
            <a:pPr marL="0" indent="0">
              <a:buNone/>
            </a:pPr>
            <a:r>
              <a:rPr lang="en-US" dirty="0"/>
              <a:t>A </a:t>
            </a:r>
            <a:r>
              <a:rPr lang="en-US" i="1" dirty="0"/>
              <a:t>statement block </a:t>
            </a:r>
            <a:r>
              <a:rPr lang="en-US" dirty="0"/>
              <a:t>consists of one or more statements grouped together so they are viewed by the compiler as though they are a single statement. For example, suppose you are an apartment manager, and if there is 4 or more inches of snow on the ground, then you need to shovel the sidewalk. You might express this as :</a:t>
            </a:r>
            <a:br>
              <a:rPr lang="en-US" dirty="0"/>
            </a:br>
            <a:endParaRPr lang="en-US" dirty="0"/>
          </a:p>
          <a:p>
            <a:pPr marL="0" indent="0">
              <a:buNone/>
            </a:pPr>
            <a:r>
              <a:rPr lang="en-US" dirty="0"/>
              <a:t>if (snow &gt;= 4) {</a:t>
            </a:r>
            <a:br>
              <a:rPr lang="en-US" dirty="0"/>
            </a:br>
            <a:r>
              <a:rPr lang="en-US" dirty="0"/>
              <a:t>	</a:t>
            </a:r>
            <a:r>
              <a:rPr lang="en-US" dirty="0" err="1"/>
              <a:t>PutOnSnowRemovalStuff</a:t>
            </a:r>
            <a:r>
              <a:rPr lang="en-US" dirty="0"/>
              <a:t>();</a:t>
            </a:r>
            <a:br>
              <a:rPr lang="en-US" dirty="0"/>
            </a:br>
            <a:r>
              <a:rPr lang="en-US" dirty="0"/>
              <a:t>	</a:t>
            </a:r>
            <a:r>
              <a:rPr lang="en-US" dirty="0" err="1"/>
              <a:t>GetSnowShovel</a:t>
            </a:r>
            <a:r>
              <a:rPr lang="en-US" dirty="0"/>
              <a:t>();</a:t>
            </a:r>
            <a:br>
              <a:rPr lang="en-US" dirty="0"/>
            </a:br>
            <a:r>
              <a:rPr lang="en-US" dirty="0"/>
              <a:t>	</a:t>
            </a:r>
            <a:r>
              <a:rPr lang="en-US" dirty="0" err="1"/>
              <a:t>ShovelSidewalk</a:t>
            </a:r>
            <a:r>
              <a:rPr lang="en-US" dirty="0"/>
              <a:t>();</a:t>
            </a:r>
          </a:p>
          <a:p>
            <a:pPr marL="0" indent="0">
              <a:buNone/>
            </a:pPr>
            <a:r>
              <a:rPr lang="en-US" dirty="0"/>
              <a:t>} else {</a:t>
            </a:r>
            <a:br>
              <a:rPr lang="en-US" dirty="0"/>
            </a:br>
            <a:r>
              <a:rPr lang="en-US" dirty="0"/>
              <a:t>	</a:t>
            </a:r>
            <a:r>
              <a:rPr lang="en-US" dirty="0" err="1"/>
              <a:t>GoBackToBed</a:t>
            </a:r>
            <a:r>
              <a:rPr lang="en-US" dirty="0"/>
              <a:t>();</a:t>
            </a:r>
            <a:br>
              <a:rPr lang="en-US" dirty="0"/>
            </a:br>
            <a:r>
              <a:rPr lang="en-US" dirty="0"/>
              <a:t>} </a:t>
            </a:r>
            <a:br>
              <a:rPr lang="en-US" dirty="0"/>
            </a:br>
            <a:endParaRPr lang="en-US" dirty="0"/>
          </a:p>
          <a:p>
            <a:pPr marL="0" indent="0">
              <a:buNone/>
            </a:pPr>
            <a:r>
              <a:rPr lang="en-US" dirty="0"/>
              <a:t>Statement blocks start with an opening brace character { and end with a closing brace character }. All statements between the opening and closing braces form the </a:t>
            </a:r>
            <a:r>
              <a:rPr lang="en-US" i="1" dirty="0"/>
              <a:t>statement block body.</a:t>
            </a:r>
            <a:endParaRPr lang="it-IT" dirty="0"/>
          </a:p>
        </p:txBody>
      </p:sp>
    </p:spTree>
    <p:extLst>
      <p:ext uri="{BB962C8B-B14F-4D97-AF65-F5344CB8AC3E}">
        <p14:creationId xmlns:p14="http://schemas.microsoft.com/office/powerpoint/2010/main" val="345998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p:txBody>
          <a:bodyPr>
            <a:normAutofit fontScale="47500" lnSpcReduction="20000"/>
          </a:bodyPr>
          <a:lstStyle/>
          <a:p>
            <a:pPr marL="0" indent="0">
              <a:buNone/>
            </a:pPr>
            <a:r>
              <a:rPr lang="it-IT" dirty="0" err="1"/>
              <a:t>What’s</a:t>
            </a:r>
            <a:r>
              <a:rPr lang="it-IT" dirty="0"/>
              <a:t> a </a:t>
            </a:r>
            <a:r>
              <a:rPr lang="it-IT" dirty="0" err="1"/>
              <a:t>function</a:t>
            </a:r>
            <a:r>
              <a:rPr lang="it-IT" dirty="0"/>
              <a:t>:</a:t>
            </a:r>
          </a:p>
          <a:p>
            <a:pPr marL="0" indent="0">
              <a:buNone/>
            </a:pPr>
            <a:endParaRPr lang="en-US" dirty="0"/>
          </a:p>
          <a:p>
            <a:pPr marL="0" indent="0">
              <a:buNone/>
            </a:pPr>
            <a:r>
              <a:rPr lang="en-US" dirty="0"/>
              <a:t>A </a:t>
            </a:r>
            <a:r>
              <a:rPr lang="en-US" i="1" dirty="0"/>
              <a:t>function block </a:t>
            </a:r>
            <a:r>
              <a:rPr lang="en-US" dirty="0"/>
              <a:t>is a block of code that is designed to accomplish a single task. Although you may not be</a:t>
            </a:r>
            <a:br>
              <a:rPr lang="en-US" dirty="0"/>
            </a:br>
            <a:r>
              <a:rPr lang="en-US" dirty="0"/>
              <a:t>aware of it, you actually used a function block in the previous section. That is, </a:t>
            </a:r>
            <a:r>
              <a:rPr lang="en-US" dirty="0" err="1"/>
              <a:t>PutOnSnowRemovalStuff</a:t>
            </a:r>
            <a:r>
              <a:rPr lang="en-US" dirty="0"/>
              <a:t>() is a function that is designed to have you put on your coat. The actual code might look like:</a:t>
            </a:r>
            <a:br>
              <a:rPr lang="en-US" dirty="0"/>
            </a:br>
            <a:endParaRPr lang="en-US" dirty="0"/>
          </a:p>
          <a:p>
            <a:pPr marL="0" indent="0">
              <a:buNone/>
            </a:pPr>
            <a:r>
              <a:rPr lang="en-US" dirty="0"/>
              <a:t>void </a:t>
            </a:r>
            <a:r>
              <a:rPr lang="en-US" dirty="0" err="1"/>
              <a:t>PutOnSnowRemovalStuff</a:t>
            </a:r>
            <a:r>
              <a:rPr lang="en-US" dirty="0"/>
              <a:t>(void) {</a:t>
            </a:r>
            <a:br>
              <a:rPr lang="en-US" dirty="0"/>
            </a:br>
            <a:r>
              <a:rPr lang="en-US" dirty="0"/>
              <a:t>    if (</a:t>
            </a:r>
            <a:r>
              <a:rPr lang="en-US" dirty="0" err="1"/>
              <a:t>NotDressed</a:t>
            </a:r>
            <a:r>
              <a:rPr lang="en-US" dirty="0"/>
              <a:t>) {</a:t>
            </a:r>
            <a:br>
              <a:rPr lang="en-US" dirty="0"/>
            </a:br>
            <a:r>
              <a:rPr lang="en-US" dirty="0"/>
              <a:t>        </a:t>
            </a:r>
            <a:r>
              <a:rPr lang="en-US" dirty="0" err="1"/>
              <a:t>PutOnClothes</a:t>
            </a:r>
            <a:r>
              <a:rPr lang="en-US" dirty="0"/>
              <a:t>();</a:t>
            </a:r>
            <a:br>
              <a:rPr lang="en-US" dirty="0"/>
            </a:br>
            <a:r>
              <a:rPr lang="en-US" dirty="0"/>
              <a:t>        </a:t>
            </a:r>
            <a:r>
              <a:rPr lang="en-US" dirty="0" err="1"/>
              <a:t>PutOnShoes</a:t>
            </a:r>
            <a:r>
              <a:rPr lang="en-US" dirty="0"/>
              <a:t>();</a:t>
            </a:r>
            <a:br>
              <a:rPr lang="en-US" dirty="0"/>
            </a:br>
            <a:r>
              <a:rPr lang="en-US" dirty="0"/>
              <a:t>    }</a:t>
            </a:r>
            <a:br>
              <a:rPr lang="en-US" dirty="0"/>
            </a:br>
            <a:r>
              <a:rPr lang="en-US" dirty="0"/>
              <a:t>    </a:t>
            </a:r>
            <a:r>
              <a:rPr lang="en-US" dirty="0" err="1"/>
              <a:t>GoToCloset</a:t>
            </a:r>
            <a:r>
              <a:rPr lang="en-US" dirty="0"/>
              <a:t>();</a:t>
            </a:r>
            <a:br>
              <a:rPr lang="en-US" dirty="0"/>
            </a:br>
            <a:r>
              <a:rPr lang="en-US" dirty="0"/>
              <a:t>    </a:t>
            </a:r>
            <a:r>
              <a:rPr lang="en-US" dirty="0" err="1"/>
              <a:t>PutOnBoots</a:t>
            </a:r>
            <a:r>
              <a:rPr lang="en-US" dirty="0"/>
              <a:t>();</a:t>
            </a:r>
            <a:br>
              <a:rPr lang="en-US" dirty="0"/>
            </a:br>
            <a:r>
              <a:rPr lang="en-US" dirty="0"/>
              <a:t>    </a:t>
            </a:r>
            <a:r>
              <a:rPr lang="en-US" dirty="0" err="1"/>
              <a:t>PutOnCoat</a:t>
            </a:r>
            <a:r>
              <a:rPr lang="en-US" dirty="0"/>
              <a:t>();</a:t>
            </a:r>
            <a:br>
              <a:rPr lang="en-US" dirty="0"/>
            </a:br>
            <a:r>
              <a:rPr lang="en-US" dirty="0"/>
              <a:t>    </a:t>
            </a:r>
            <a:r>
              <a:rPr lang="en-US" dirty="0" err="1"/>
              <a:t>PutOnGloves</a:t>
            </a:r>
            <a:r>
              <a:rPr lang="en-US" dirty="0"/>
              <a:t>();</a:t>
            </a:r>
            <a:br>
              <a:rPr lang="en-US" dirty="0"/>
            </a:br>
            <a:r>
              <a:rPr lang="en-US" dirty="0"/>
              <a:t>    </a:t>
            </a:r>
            <a:r>
              <a:rPr lang="en-US" dirty="0" err="1"/>
              <a:t>PutOnHat</a:t>
            </a:r>
            <a:r>
              <a:rPr lang="en-US" dirty="0"/>
              <a:t>();</a:t>
            </a:r>
            <a:br>
              <a:rPr lang="en-US" dirty="0"/>
            </a:br>
            <a:r>
              <a:rPr lang="en-US" dirty="0"/>
              <a:t>} </a:t>
            </a:r>
            <a:br>
              <a:rPr lang="en-US" dirty="0"/>
            </a:br>
            <a:endParaRPr lang="en-US" dirty="0"/>
          </a:p>
          <a:p>
            <a:pPr marL="0" indent="0">
              <a:buNone/>
            </a:pPr>
            <a:r>
              <a:rPr lang="en-US" dirty="0"/>
              <a:t>However, function blocks are usually written to create “black boxes” in which the details of how we are</a:t>
            </a:r>
            <a:br>
              <a:rPr lang="en-US" dirty="0"/>
            </a:br>
            <a:r>
              <a:rPr lang="en-US" dirty="0"/>
              <a:t>doing something are buried in the function </a:t>
            </a:r>
            <a:endParaRPr lang="it-IT" dirty="0"/>
          </a:p>
        </p:txBody>
      </p:sp>
    </p:spTree>
    <p:extLst>
      <p:ext uri="{BB962C8B-B14F-4D97-AF65-F5344CB8AC3E}">
        <p14:creationId xmlns:p14="http://schemas.microsoft.com/office/powerpoint/2010/main" val="232565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2924944"/>
            <a:ext cx="8686800" cy="1368152"/>
          </a:xfrm>
        </p:spPr>
        <p:txBody>
          <a:bodyPr>
            <a:normAutofit/>
          </a:bodyPr>
          <a:lstStyle/>
          <a:p>
            <a:pPr marL="0" indent="0">
              <a:buNone/>
            </a:pPr>
            <a:r>
              <a:rPr lang="en-US" sz="2200" dirty="0"/>
              <a:t>What is a variable? </a:t>
            </a:r>
          </a:p>
          <a:p>
            <a:pPr marL="0" indent="0">
              <a:buNone/>
            </a:pPr>
            <a:r>
              <a:rPr lang="en-US" sz="2200" dirty="0"/>
              <a:t>Simply stated, a variable is nothing more than a location in memory that has been assigned a name.</a:t>
            </a:r>
            <a:endParaRPr lang="it-IT" sz="2200" dirty="0"/>
          </a:p>
        </p:txBody>
      </p:sp>
    </p:spTree>
    <p:extLst>
      <p:ext uri="{BB962C8B-B14F-4D97-AF65-F5344CB8AC3E}">
        <p14:creationId xmlns:p14="http://schemas.microsoft.com/office/powerpoint/2010/main" val="191101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179512" y="1556792"/>
            <a:ext cx="8686800" cy="720080"/>
          </a:xfrm>
        </p:spPr>
        <p:txBody>
          <a:bodyPr>
            <a:normAutofit/>
          </a:bodyPr>
          <a:lstStyle/>
          <a:p>
            <a:pPr marL="0" indent="0">
              <a:buNone/>
            </a:pPr>
            <a:r>
              <a:rPr lang="en-US" dirty="0"/>
              <a:t>Type of Data</a:t>
            </a:r>
          </a:p>
        </p:txBody>
      </p:sp>
      <p:pic>
        <p:nvPicPr>
          <p:cNvPr id="4" name="Immagine 3"/>
          <p:cNvPicPr>
            <a:picLocks noChangeAspect="1"/>
          </p:cNvPicPr>
          <p:nvPr/>
        </p:nvPicPr>
        <p:blipFill>
          <a:blip r:embed="rId2"/>
          <a:stretch>
            <a:fillRect/>
          </a:stretch>
        </p:blipFill>
        <p:spPr>
          <a:xfrm>
            <a:off x="724744" y="2348880"/>
            <a:ext cx="7596336" cy="4283779"/>
          </a:xfrm>
          <a:prstGeom prst="rect">
            <a:avLst/>
          </a:prstGeom>
        </p:spPr>
      </p:pic>
    </p:spTree>
    <p:extLst>
      <p:ext uri="{BB962C8B-B14F-4D97-AF65-F5344CB8AC3E}">
        <p14:creationId xmlns:p14="http://schemas.microsoft.com/office/powerpoint/2010/main" val="241957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1844824"/>
            <a:ext cx="8686800" cy="3960440"/>
          </a:xfrm>
        </p:spPr>
        <p:txBody>
          <a:bodyPr>
            <a:normAutofit/>
          </a:bodyPr>
          <a:lstStyle/>
          <a:p>
            <a:pPr marL="0" indent="0">
              <a:buNone/>
            </a:pPr>
            <a:r>
              <a:rPr lang="en-US" sz="2400" dirty="0"/>
              <a:t>The </a:t>
            </a:r>
            <a:r>
              <a:rPr lang="en-US" sz="2400" b="1" dirty="0" err="1"/>
              <a:t>boolean</a:t>
            </a:r>
            <a:r>
              <a:rPr lang="en-US" sz="2400" dirty="0"/>
              <a:t> Data Type: </a:t>
            </a:r>
            <a:br>
              <a:rPr lang="en-US" sz="2400" dirty="0"/>
            </a:br>
            <a:endParaRPr lang="en-US" sz="2400" dirty="0"/>
          </a:p>
          <a:p>
            <a:pPr marL="0" indent="0">
              <a:buNone/>
            </a:pPr>
            <a:r>
              <a:rPr lang="en-US" sz="2400" dirty="0"/>
              <a:t>The </a:t>
            </a:r>
            <a:r>
              <a:rPr lang="en-US" sz="2400" dirty="0" err="1"/>
              <a:t>boolean</a:t>
            </a:r>
            <a:r>
              <a:rPr lang="en-US" sz="2400" dirty="0"/>
              <a:t> data type is limited to two values or states: true or false. These two values are constants that are </a:t>
            </a:r>
            <a:r>
              <a:rPr lang="en-US" sz="2400" dirty="0" err="1"/>
              <a:t>defned</a:t>
            </a:r>
            <a:r>
              <a:rPr lang="en-US" sz="2400" dirty="0"/>
              <a:t> within the compiler and are the only two values a </a:t>
            </a:r>
            <a:r>
              <a:rPr lang="en-US" sz="2400" dirty="0" err="1"/>
              <a:t>boolean</a:t>
            </a:r>
            <a:r>
              <a:rPr lang="en-US" sz="2400" dirty="0"/>
              <a:t> variable can assume. Therefore, the following is a valid </a:t>
            </a:r>
            <a:r>
              <a:rPr lang="en-US" sz="2400" dirty="0" err="1"/>
              <a:t>defnition</a:t>
            </a:r>
            <a:r>
              <a:rPr lang="en-US" sz="2400" dirty="0"/>
              <a:t> for a </a:t>
            </a:r>
            <a:r>
              <a:rPr lang="en-US" sz="2400" dirty="0" err="1"/>
              <a:t>boolean</a:t>
            </a:r>
            <a:r>
              <a:rPr lang="en-US" sz="2400" dirty="0"/>
              <a:t> variable:</a:t>
            </a:r>
          </a:p>
          <a:p>
            <a:pPr marL="0" indent="0">
              <a:buNone/>
            </a:pPr>
            <a:br>
              <a:rPr lang="en-US" sz="2400" dirty="0"/>
            </a:br>
            <a:r>
              <a:rPr lang="en-US" sz="2400" dirty="0" err="1"/>
              <a:t>boolean</a:t>
            </a:r>
            <a:r>
              <a:rPr lang="en-US" sz="2400" dirty="0"/>
              <a:t> </a:t>
            </a:r>
            <a:r>
              <a:rPr lang="en-US" sz="2400" dirty="0" err="1"/>
              <a:t>mySwitch</a:t>
            </a:r>
            <a:r>
              <a:rPr lang="en-US" sz="2400" dirty="0"/>
              <a:t> = false; </a:t>
            </a:r>
            <a:endParaRPr lang="en-US" dirty="0"/>
          </a:p>
        </p:txBody>
      </p:sp>
    </p:spTree>
    <p:extLst>
      <p:ext uri="{BB962C8B-B14F-4D97-AF65-F5344CB8AC3E}">
        <p14:creationId xmlns:p14="http://schemas.microsoft.com/office/powerpoint/2010/main" val="357966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2492896"/>
            <a:ext cx="8686800" cy="2376264"/>
          </a:xfrm>
        </p:spPr>
        <p:txBody>
          <a:bodyPr>
            <a:normAutofit/>
          </a:bodyPr>
          <a:lstStyle/>
          <a:p>
            <a:pPr marL="0" indent="0">
              <a:buNone/>
            </a:pPr>
            <a:r>
              <a:rPr lang="en-US" sz="2200" dirty="0"/>
              <a:t>The char Data Type</a:t>
            </a:r>
            <a:br>
              <a:rPr lang="en-US" sz="2200" dirty="0"/>
            </a:br>
            <a:endParaRPr lang="en-US" sz="2200" dirty="0"/>
          </a:p>
          <a:p>
            <a:pPr marL="0" indent="0">
              <a:buNone/>
            </a:pPr>
            <a:r>
              <a:rPr lang="en-US" sz="2200" dirty="0"/>
              <a:t>The char data type is used to store a single character as an 8-bit quantity. This includes both the signed and unsigned char data type. In all Arduino C data types, if the sign bit (the highest bit in the data type) is 1, then the interpretation is that the value is negative.</a:t>
            </a:r>
          </a:p>
        </p:txBody>
      </p:sp>
    </p:spTree>
    <p:extLst>
      <p:ext uri="{BB962C8B-B14F-4D97-AF65-F5344CB8AC3E}">
        <p14:creationId xmlns:p14="http://schemas.microsoft.com/office/powerpoint/2010/main" val="3202769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1484784"/>
            <a:ext cx="8686800" cy="576064"/>
          </a:xfrm>
        </p:spPr>
        <p:txBody>
          <a:bodyPr>
            <a:normAutofit/>
          </a:bodyPr>
          <a:lstStyle/>
          <a:p>
            <a:pPr marL="0" indent="0">
              <a:buNone/>
            </a:pPr>
            <a:r>
              <a:rPr lang="en-US" sz="2200" dirty="0" err="1"/>
              <a:t>Ascii</a:t>
            </a:r>
            <a:r>
              <a:rPr lang="en-US" sz="2200" dirty="0"/>
              <a:t> table</a:t>
            </a:r>
          </a:p>
        </p:txBody>
      </p:sp>
      <p:pic>
        <p:nvPicPr>
          <p:cNvPr id="4" name="Immagine 3"/>
          <p:cNvPicPr>
            <a:picLocks noChangeAspect="1"/>
          </p:cNvPicPr>
          <p:nvPr/>
        </p:nvPicPr>
        <p:blipFill rotWithShape="1">
          <a:blip r:embed="rId2"/>
          <a:srcRect t="8000" b="13251"/>
          <a:stretch/>
        </p:blipFill>
        <p:spPr>
          <a:xfrm>
            <a:off x="1835696" y="1844824"/>
            <a:ext cx="5443876" cy="4798590"/>
          </a:xfrm>
          <a:prstGeom prst="rect">
            <a:avLst/>
          </a:prstGeom>
        </p:spPr>
      </p:pic>
    </p:spTree>
    <p:extLst>
      <p:ext uri="{BB962C8B-B14F-4D97-AF65-F5344CB8AC3E}">
        <p14:creationId xmlns:p14="http://schemas.microsoft.com/office/powerpoint/2010/main" val="294764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2276872"/>
            <a:ext cx="8686800" cy="3096344"/>
          </a:xfrm>
        </p:spPr>
        <p:txBody>
          <a:bodyPr>
            <a:noAutofit/>
          </a:bodyPr>
          <a:lstStyle/>
          <a:p>
            <a:pPr marL="0" indent="0">
              <a:buNone/>
            </a:pPr>
            <a:r>
              <a:rPr lang="en-US" sz="2200" dirty="0"/>
              <a:t>The byte Data Type</a:t>
            </a:r>
          </a:p>
          <a:p>
            <a:pPr marL="0" indent="0">
              <a:buNone/>
            </a:pPr>
            <a:endParaRPr lang="en-US" sz="2200" dirty="0"/>
          </a:p>
          <a:p>
            <a:pPr marL="0" indent="0" algn="just">
              <a:buNone/>
            </a:pPr>
            <a:r>
              <a:rPr lang="en-US" sz="2200" dirty="0"/>
              <a:t>The byte data type is also an 8-bit value, but there is no sign bit, so its range is almost twice that of a char. You may use the byte data type to store any value between 0 and 255. If you ever find yourself in a situation where you are running out of memory for data storage, then changing the data from an </a:t>
            </a:r>
            <a:r>
              <a:rPr lang="en-US" sz="2200" dirty="0" err="1"/>
              <a:t>int</a:t>
            </a:r>
            <a:r>
              <a:rPr lang="en-US" sz="2200" dirty="0"/>
              <a:t> data type to a byte might save</a:t>
            </a:r>
          </a:p>
          <a:p>
            <a:pPr marL="0" indent="0">
              <a:buNone/>
            </a:pPr>
            <a:r>
              <a:rPr lang="en-US" sz="2200" dirty="0"/>
              <a:t>the day.</a:t>
            </a:r>
          </a:p>
        </p:txBody>
      </p:sp>
    </p:spTree>
    <p:extLst>
      <p:ext uri="{BB962C8B-B14F-4D97-AF65-F5344CB8AC3E}">
        <p14:creationId xmlns:p14="http://schemas.microsoft.com/office/powerpoint/2010/main" val="241058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280442" y="1556792"/>
            <a:ext cx="8686800" cy="4104456"/>
          </a:xfrm>
        </p:spPr>
        <p:txBody>
          <a:bodyPr>
            <a:noAutofit/>
          </a:bodyPr>
          <a:lstStyle/>
          <a:p>
            <a:pPr marL="0" indent="0">
              <a:buNone/>
            </a:pPr>
            <a:r>
              <a:rPr lang="en-US" sz="2200" dirty="0"/>
              <a:t>The </a:t>
            </a:r>
            <a:r>
              <a:rPr lang="en-US" sz="2200" dirty="0" err="1"/>
              <a:t>int</a:t>
            </a:r>
            <a:r>
              <a:rPr lang="en-US" sz="2200" dirty="0"/>
              <a:t> Data Type</a:t>
            </a:r>
          </a:p>
          <a:p>
            <a:pPr marL="0" indent="0">
              <a:buNone/>
            </a:pPr>
            <a:endParaRPr lang="en-US" sz="2200" dirty="0"/>
          </a:p>
          <a:p>
            <a:pPr marL="0" indent="0" algn="just">
              <a:buNone/>
            </a:pPr>
            <a:r>
              <a:rPr lang="en-US" sz="2200" dirty="0"/>
              <a:t>The </a:t>
            </a:r>
            <a:r>
              <a:rPr lang="en-US" sz="2200" dirty="0" err="1"/>
              <a:t>int</a:t>
            </a:r>
            <a:r>
              <a:rPr lang="en-US" sz="2200" dirty="0"/>
              <a:t> data type is an integer value in C and is a signed quantity. Because an </a:t>
            </a:r>
            <a:r>
              <a:rPr lang="en-US" sz="2200" dirty="0" err="1"/>
              <a:t>int</a:t>
            </a:r>
            <a:r>
              <a:rPr lang="en-US" sz="2200" dirty="0"/>
              <a:t> is a signed quantity, an </a:t>
            </a:r>
            <a:r>
              <a:rPr lang="en-US" sz="2200" dirty="0" err="1"/>
              <a:t>int</a:t>
            </a:r>
            <a:r>
              <a:rPr lang="en-US" sz="2200" dirty="0"/>
              <a:t> can assume either positive or negative whole numbers.</a:t>
            </a:r>
          </a:p>
          <a:p>
            <a:pPr marL="0" indent="0" algn="just">
              <a:buNone/>
            </a:pPr>
            <a:r>
              <a:rPr lang="en-US" sz="2200" dirty="0"/>
              <a:t>Fractional values are not allowed for any integer data types. If a math operation with integer values yields a fractional value (e.g., 5 / 4), then that fractional value is truncated and only the whole number is retained (i.e., the result is 1, not 1.25).</a:t>
            </a:r>
          </a:p>
        </p:txBody>
      </p:sp>
    </p:spTree>
    <p:extLst>
      <p:ext uri="{BB962C8B-B14F-4D97-AF65-F5344CB8AC3E}">
        <p14:creationId xmlns:p14="http://schemas.microsoft.com/office/powerpoint/2010/main" val="226987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280442" y="1556792"/>
            <a:ext cx="8686800" cy="4104456"/>
          </a:xfrm>
        </p:spPr>
        <p:txBody>
          <a:bodyPr>
            <a:noAutofit/>
          </a:bodyPr>
          <a:lstStyle/>
          <a:p>
            <a:pPr marL="0" indent="0">
              <a:buNone/>
            </a:pPr>
            <a:r>
              <a:rPr lang="en-US" sz="2200" dirty="0"/>
              <a:t>The </a:t>
            </a:r>
            <a:r>
              <a:rPr lang="en-US" sz="2200" dirty="0" err="1"/>
              <a:t>int</a:t>
            </a:r>
            <a:r>
              <a:rPr lang="en-US" sz="2200" dirty="0"/>
              <a:t> Data Type</a:t>
            </a:r>
          </a:p>
          <a:p>
            <a:pPr marL="0" indent="0">
              <a:buNone/>
            </a:pPr>
            <a:endParaRPr lang="en-US" sz="2200" dirty="0"/>
          </a:p>
          <a:p>
            <a:pPr marL="0" indent="0" algn="just">
              <a:buNone/>
            </a:pPr>
            <a:r>
              <a:rPr lang="en-US" sz="2200" dirty="0"/>
              <a:t>In Arduino C, an </a:t>
            </a:r>
            <a:r>
              <a:rPr lang="en-US" sz="2200" dirty="0" err="1"/>
              <a:t>int</a:t>
            </a:r>
            <a:r>
              <a:rPr lang="en-US" sz="2200" dirty="0"/>
              <a:t> data type is a 16-bit value, as shown in Table 3-1. In some other languages (e.g., Java, C#, C++), an </a:t>
            </a:r>
            <a:r>
              <a:rPr lang="en-US" sz="2200" dirty="0" err="1"/>
              <a:t>int</a:t>
            </a:r>
            <a:r>
              <a:rPr lang="en-US" sz="2200" dirty="0"/>
              <a:t> is usually a 32-bit (4 byte) entity. If you have programmed before in some of these other languages, then you need to be aware that an </a:t>
            </a:r>
            <a:r>
              <a:rPr lang="en-US" sz="2200" dirty="0" err="1"/>
              <a:t>int</a:t>
            </a:r>
            <a:r>
              <a:rPr lang="en-US" sz="2200" dirty="0"/>
              <a:t> in Arduino C has a smaller numeric range than it carries in other programming languages.</a:t>
            </a:r>
          </a:p>
        </p:txBody>
      </p:sp>
    </p:spTree>
    <p:extLst>
      <p:ext uri="{BB962C8B-B14F-4D97-AF65-F5344CB8AC3E}">
        <p14:creationId xmlns:p14="http://schemas.microsoft.com/office/powerpoint/2010/main" val="141850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8515672"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buFont typeface="Wingdings 2"/>
              <a:buNone/>
            </a:pPr>
            <a:r>
              <a:rPr lang="it-IT" dirty="0" err="1"/>
              <a:t>If</a:t>
            </a:r>
            <a:r>
              <a:rPr lang="it-IT" dirty="0"/>
              <a:t> </a:t>
            </a:r>
            <a:r>
              <a:rPr lang="it-IT" dirty="0" err="1"/>
              <a:t>you</a:t>
            </a:r>
            <a:r>
              <a:rPr lang="it-IT" dirty="0"/>
              <a:t> </a:t>
            </a:r>
            <a:r>
              <a:rPr lang="it-IT" dirty="0" err="1"/>
              <a:t>want</a:t>
            </a:r>
            <a:r>
              <a:rPr lang="it-IT" dirty="0"/>
              <a:t> to </a:t>
            </a:r>
            <a:r>
              <a:rPr lang="it-IT" dirty="0" err="1"/>
              <a:t>change</a:t>
            </a:r>
            <a:r>
              <a:rPr lang="it-IT" dirty="0"/>
              <a:t> the IDE </a:t>
            </a:r>
            <a:r>
              <a:rPr lang="it-IT" dirty="0" err="1"/>
              <a:t>theme</a:t>
            </a:r>
            <a:r>
              <a:rPr lang="it-IT" dirty="0"/>
              <a:t> :</a:t>
            </a:r>
          </a:p>
          <a:p>
            <a:pPr marL="0" indent="0">
              <a:buNone/>
            </a:pPr>
            <a:r>
              <a:rPr lang="it-IT" dirty="0"/>
              <a:t>1) Download: </a:t>
            </a:r>
            <a:r>
              <a:rPr lang="it-IT" sz="2800" dirty="0">
                <a:hlinkClick r:id="rId2"/>
              </a:rPr>
              <a:t>https://github.com/jeffThompson/DarkArduinoTheme</a:t>
            </a:r>
            <a:endParaRPr lang="it-IT" sz="2800" dirty="0"/>
          </a:p>
          <a:p>
            <a:pPr marL="0" indent="0">
              <a:buNone/>
            </a:pPr>
            <a:r>
              <a:rPr lang="it-IT" dirty="0"/>
              <a:t>2) </a:t>
            </a:r>
            <a:r>
              <a:rPr lang="it-IT" dirty="0" err="1"/>
              <a:t>Replace</a:t>
            </a:r>
            <a:r>
              <a:rPr lang="it-IT" dirty="0"/>
              <a:t> the «</a:t>
            </a:r>
            <a:r>
              <a:rPr lang="it-IT" dirty="0" err="1"/>
              <a:t>theme</a:t>
            </a:r>
            <a:r>
              <a:rPr lang="it-IT" dirty="0"/>
              <a:t>» folder in </a:t>
            </a:r>
            <a:r>
              <a:rPr lang="pt-BR" dirty="0"/>
              <a:t>C:\Program Files (x86)\Arduino\lib (rename the original “theme” folder so that you can roll back)</a:t>
            </a:r>
          </a:p>
          <a:p>
            <a:pPr marL="0" indent="0">
              <a:buNone/>
            </a:pPr>
            <a:endParaRPr lang="it-IT" dirty="0"/>
          </a:p>
        </p:txBody>
      </p:sp>
    </p:spTree>
    <p:extLst>
      <p:ext uri="{BB962C8B-B14F-4D97-AF65-F5344CB8AC3E}">
        <p14:creationId xmlns:p14="http://schemas.microsoft.com/office/powerpoint/2010/main" val="272017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280442" y="1556792"/>
            <a:ext cx="8686800" cy="4104456"/>
          </a:xfrm>
        </p:spPr>
        <p:txBody>
          <a:bodyPr>
            <a:noAutofit/>
          </a:bodyPr>
          <a:lstStyle/>
          <a:p>
            <a:pPr marL="0" indent="0">
              <a:buNone/>
            </a:pPr>
            <a:r>
              <a:rPr lang="en-US" sz="2200" dirty="0"/>
              <a:t>The word Data Type</a:t>
            </a:r>
          </a:p>
          <a:p>
            <a:pPr marL="0" indent="0">
              <a:buNone/>
            </a:pPr>
            <a:endParaRPr lang="en-US" sz="2200" dirty="0"/>
          </a:p>
          <a:p>
            <a:pPr marL="0" indent="0">
              <a:buNone/>
            </a:pPr>
            <a:r>
              <a:rPr lang="en-US" sz="2200" dirty="0"/>
              <a:t>The word data type has the same storage requirements and range of values as an unsigned int.</a:t>
            </a:r>
          </a:p>
        </p:txBody>
      </p:sp>
    </p:spTree>
    <p:extLst>
      <p:ext uri="{BB962C8B-B14F-4D97-AF65-F5344CB8AC3E}">
        <p14:creationId xmlns:p14="http://schemas.microsoft.com/office/powerpoint/2010/main" val="3793368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280442" y="1556792"/>
            <a:ext cx="8686800" cy="4104456"/>
          </a:xfrm>
        </p:spPr>
        <p:txBody>
          <a:bodyPr>
            <a:noAutofit/>
          </a:bodyPr>
          <a:lstStyle/>
          <a:p>
            <a:pPr marL="0" indent="0">
              <a:buNone/>
            </a:pPr>
            <a:r>
              <a:rPr lang="en-US" sz="2200" dirty="0"/>
              <a:t>The long Data type</a:t>
            </a:r>
          </a:p>
          <a:p>
            <a:pPr marL="0" indent="0">
              <a:buNone/>
            </a:pPr>
            <a:endParaRPr lang="en-US" sz="2200" dirty="0"/>
          </a:p>
          <a:p>
            <a:pPr marL="0" indent="0" algn="just">
              <a:buNone/>
            </a:pPr>
            <a:r>
              <a:rPr lang="en-US" sz="2200" dirty="0"/>
              <a:t>Because the long data type uses 32 bits (4 bytes), it has an approximate range of values of between plus or minus 2 billion. Like the other data types discussed so far, the long data type is also an integer data type and, as such, cannot be used to represent fractional values.</a:t>
            </a:r>
          </a:p>
        </p:txBody>
      </p:sp>
    </p:spTree>
    <p:extLst>
      <p:ext uri="{BB962C8B-B14F-4D97-AF65-F5344CB8AC3E}">
        <p14:creationId xmlns:p14="http://schemas.microsoft.com/office/powerpoint/2010/main" val="3279817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1844824"/>
            <a:ext cx="8686800" cy="4104456"/>
          </a:xfrm>
        </p:spPr>
        <p:txBody>
          <a:bodyPr>
            <a:noAutofit/>
          </a:bodyPr>
          <a:lstStyle/>
          <a:p>
            <a:pPr marL="0" indent="0">
              <a:buNone/>
            </a:pPr>
            <a:r>
              <a:rPr lang="en-US" sz="2200" dirty="0"/>
              <a:t>The ﬂoat and double Data Types</a:t>
            </a:r>
          </a:p>
          <a:p>
            <a:pPr marL="0" indent="0">
              <a:buNone/>
            </a:pPr>
            <a:endParaRPr lang="en-US" sz="2200" dirty="0"/>
          </a:p>
          <a:p>
            <a:pPr marL="0" indent="0" algn="just">
              <a:buNone/>
            </a:pPr>
            <a:r>
              <a:rPr lang="en-US" sz="2200" dirty="0"/>
              <a:t>Arduino C does allow ﬂoating point numbers. That is, you can have data values in your program that use fractional values.</a:t>
            </a:r>
          </a:p>
          <a:p>
            <a:pPr marL="0" indent="0" algn="just">
              <a:buNone/>
            </a:pPr>
            <a:r>
              <a:rPr lang="en-US" sz="2200" dirty="0"/>
              <a:t>The range of values for a ﬂoat is roughly plus or minus 3.4 to the 38th power. That’s a big number: A value with up to 38 digits. Each ﬂoat requires 4 bytes of storage space.</a:t>
            </a:r>
          </a:p>
        </p:txBody>
      </p:sp>
    </p:spTree>
    <p:extLst>
      <p:ext uri="{BB962C8B-B14F-4D97-AF65-F5344CB8AC3E}">
        <p14:creationId xmlns:p14="http://schemas.microsoft.com/office/powerpoint/2010/main" val="3660113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299095" y="2276872"/>
            <a:ext cx="8686800" cy="2232248"/>
          </a:xfrm>
        </p:spPr>
        <p:txBody>
          <a:bodyPr>
            <a:noAutofit/>
          </a:bodyPr>
          <a:lstStyle/>
          <a:p>
            <a:pPr marL="0" indent="0">
              <a:buNone/>
            </a:pPr>
            <a:r>
              <a:rPr lang="en-US" sz="2200" dirty="0"/>
              <a:t>The string Data Type</a:t>
            </a:r>
          </a:p>
          <a:p>
            <a:pPr marL="0" indent="0">
              <a:buNone/>
            </a:pPr>
            <a:endParaRPr lang="en-US" sz="2200" dirty="0"/>
          </a:p>
          <a:p>
            <a:pPr marL="0" indent="0" algn="just">
              <a:buNone/>
            </a:pPr>
            <a:r>
              <a:rPr lang="en-US" sz="2200" dirty="0"/>
              <a:t>A string is a sequence of ASCII characters treated as a single entity. In other words, it is a string of characters. The string data type may be implemented several different ways.</a:t>
            </a:r>
          </a:p>
        </p:txBody>
      </p:sp>
    </p:spTree>
    <p:extLst>
      <p:ext uri="{BB962C8B-B14F-4D97-AF65-F5344CB8AC3E}">
        <p14:creationId xmlns:p14="http://schemas.microsoft.com/office/powerpoint/2010/main" val="4089875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a:t>
            </a:r>
            <a:r>
              <a:rPr lang="it-IT" dirty="0" err="1"/>
              <a:t>basic</a:t>
            </a:r>
            <a:r>
              <a:rPr lang="it-IT" dirty="0"/>
              <a:t> </a:t>
            </a:r>
            <a:r>
              <a:rPr lang="it-IT" dirty="0" err="1"/>
              <a:t>tools</a:t>
            </a:r>
            <a:endParaRPr lang="it-IT" dirty="0"/>
          </a:p>
        </p:txBody>
      </p:sp>
      <p:sp>
        <p:nvSpPr>
          <p:cNvPr id="3" name="Segnaposto contenuto 2"/>
          <p:cNvSpPr>
            <a:spLocks noGrp="1"/>
          </p:cNvSpPr>
          <p:nvPr>
            <p:ph idx="1"/>
          </p:nvPr>
        </p:nvSpPr>
        <p:spPr>
          <a:xfrm>
            <a:off x="312398" y="1498104"/>
            <a:ext cx="8686800" cy="2232248"/>
          </a:xfrm>
        </p:spPr>
        <p:txBody>
          <a:bodyPr>
            <a:noAutofit/>
          </a:bodyPr>
          <a:lstStyle/>
          <a:p>
            <a:pPr marL="0" indent="0">
              <a:buNone/>
            </a:pPr>
            <a:r>
              <a:rPr lang="en-US" sz="2200" dirty="0"/>
              <a:t>The led</a:t>
            </a:r>
          </a:p>
          <a:p>
            <a:pPr marL="0" indent="0">
              <a:buNone/>
            </a:pPr>
            <a:endParaRPr lang="en-US" sz="2200" dirty="0"/>
          </a:p>
          <a:p>
            <a:pPr marL="0" indent="0">
              <a:buNone/>
            </a:pPr>
            <a:r>
              <a:rPr lang="en-US" sz="2200" dirty="0"/>
              <a:t>Stands for "Light-Emitting Diode." An LED is an electronic device that emits light when an electrical current is passed through it</a:t>
            </a:r>
          </a:p>
          <a:p>
            <a:pPr marL="0" indent="0">
              <a:buNone/>
            </a:pPr>
            <a:endParaRPr lang="en-US" sz="2200" dirty="0"/>
          </a:p>
        </p:txBody>
      </p:sp>
      <p:pic>
        <p:nvPicPr>
          <p:cNvPr id="1026" name="Picture 2" descr="https://upload.wikimedia.org/wikipedia/commons/thumb/9/9e/Verschiedene_LEDs.jpg/750px-Verschiedene_LE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861048"/>
            <a:ext cx="714375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48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a:t>
            </a:r>
            <a:r>
              <a:rPr lang="it-IT" dirty="0" err="1"/>
              <a:t>basic</a:t>
            </a:r>
            <a:r>
              <a:rPr lang="it-IT" dirty="0"/>
              <a:t> </a:t>
            </a:r>
            <a:r>
              <a:rPr lang="it-IT" dirty="0" err="1"/>
              <a:t>tools</a:t>
            </a:r>
            <a:endParaRPr lang="it-IT" dirty="0"/>
          </a:p>
        </p:txBody>
      </p:sp>
      <p:sp>
        <p:nvSpPr>
          <p:cNvPr id="3" name="Segnaposto contenuto 2"/>
          <p:cNvSpPr>
            <a:spLocks noGrp="1"/>
          </p:cNvSpPr>
          <p:nvPr>
            <p:ph idx="1"/>
          </p:nvPr>
        </p:nvSpPr>
        <p:spPr>
          <a:xfrm>
            <a:off x="312398" y="1498104"/>
            <a:ext cx="8686800" cy="1498848"/>
          </a:xfrm>
        </p:spPr>
        <p:txBody>
          <a:bodyPr>
            <a:noAutofit/>
          </a:bodyPr>
          <a:lstStyle/>
          <a:p>
            <a:pPr marL="0" indent="0">
              <a:buNone/>
            </a:pPr>
            <a:r>
              <a:rPr lang="en-US" sz="2200" dirty="0"/>
              <a:t>The led</a:t>
            </a:r>
          </a:p>
          <a:p>
            <a:pPr marL="0" indent="0">
              <a:buNone/>
            </a:pPr>
            <a:endParaRPr lang="en-US" sz="2200" dirty="0"/>
          </a:p>
          <a:p>
            <a:pPr marL="0" indent="0">
              <a:buNone/>
            </a:pPr>
            <a:r>
              <a:rPr lang="en-US" sz="2200" dirty="0"/>
              <a:t>Current can pass in one direction, but is blocked in the other</a:t>
            </a:r>
          </a:p>
          <a:p>
            <a:pPr marL="0" indent="0">
              <a:buNone/>
            </a:pPr>
            <a:endParaRPr lang="en-US" sz="2200" dirty="0"/>
          </a:p>
        </p:txBody>
      </p:sp>
      <p:pic>
        <p:nvPicPr>
          <p:cNvPr id="6" name="Immagine 5"/>
          <p:cNvPicPr>
            <a:picLocks noChangeAspect="1"/>
          </p:cNvPicPr>
          <p:nvPr/>
        </p:nvPicPr>
        <p:blipFill>
          <a:blip r:embed="rId3"/>
          <a:stretch>
            <a:fillRect/>
          </a:stretch>
        </p:blipFill>
        <p:spPr>
          <a:xfrm>
            <a:off x="395536" y="2996952"/>
            <a:ext cx="3280988" cy="3096344"/>
          </a:xfrm>
          <a:prstGeom prst="rect">
            <a:avLst/>
          </a:prstGeom>
        </p:spPr>
      </p:pic>
      <p:pic>
        <p:nvPicPr>
          <p:cNvPr id="7" name="Immagine 6"/>
          <p:cNvPicPr>
            <a:picLocks noChangeAspect="1"/>
          </p:cNvPicPr>
          <p:nvPr/>
        </p:nvPicPr>
        <p:blipFill>
          <a:blip r:embed="rId4"/>
          <a:stretch>
            <a:fillRect/>
          </a:stretch>
        </p:blipFill>
        <p:spPr>
          <a:xfrm>
            <a:off x="5652120" y="2996952"/>
            <a:ext cx="3096344" cy="3096344"/>
          </a:xfrm>
          <a:prstGeom prst="rect">
            <a:avLst/>
          </a:prstGeom>
        </p:spPr>
      </p:pic>
    </p:spTree>
    <p:extLst>
      <p:ext uri="{BB962C8B-B14F-4D97-AF65-F5344CB8AC3E}">
        <p14:creationId xmlns:p14="http://schemas.microsoft.com/office/powerpoint/2010/main" val="1631448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a:t>
            </a:r>
            <a:r>
              <a:rPr lang="it-IT" dirty="0" err="1"/>
              <a:t>basic</a:t>
            </a:r>
            <a:r>
              <a:rPr lang="it-IT" dirty="0"/>
              <a:t> </a:t>
            </a:r>
            <a:r>
              <a:rPr lang="it-IT" dirty="0" err="1"/>
              <a:t>tools</a:t>
            </a:r>
            <a:endParaRPr lang="it-IT" dirty="0"/>
          </a:p>
        </p:txBody>
      </p:sp>
      <p:sp>
        <p:nvSpPr>
          <p:cNvPr id="3" name="Segnaposto contenuto 2"/>
          <p:cNvSpPr>
            <a:spLocks noGrp="1"/>
          </p:cNvSpPr>
          <p:nvPr>
            <p:ph idx="1"/>
          </p:nvPr>
        </p:nvSpPr>
        <p:spPr>
          <a:xfrm>
            <a:off x="312398" y="1498104"/>
            <a:ext cx="8686800" cy="2074912"/>
          </a:xfrm>
        </p:spPr>
        <p:txBody>
          <a:bodyPr>
            <a:noAutofit/>
          </a:bodyPr>
          <a:lstStyle/>
          <a:p>
            <a:pPr marL="0" indent="0">
              <a:buNone/>
            </a:pPr>
            <a:r>
              <a:rPr lang="en-US" sz="2200" dirty="0"/>
              <a:t>The button</a:t>
            </a:r>
          </a:p>
          <a:p>
            <a:pPr marL="0" indent="0">
              <a:buNone/>
            </a:pPr>
            <a:endParaRPr lang="en-US" sz="2200" dirty="0"/>
          </a:p>
          <a:p>
            <a:pPr marL="0" indent="0" algn="just">
              <a:buNone/>
            </a:pPr>
            <a:r>
              <a:rPr lang="en-US" sz="2200" dirty="0"/>
              <a:t>In electronics, an electronic switch is an electronic component or device that can switch an electrical circuit, interrupting the current or diverting it from one conductor to another</a:t>
            </a:r>
          </a:p>
          <a:p>
            <a:pPr marL="0" indent="0">
              <a:buNone/>
            </a:pPr>
            <a:endParaRPr lang="en-US" sz="2200" dirty="0"/>
          </a:p>
        </p:txBody>
      </p:sp>
      <p:pic>
        <p:nvPicPr>
          <p:cNvPr id="5" name="Immagine 4"/>
          <p:cNvPicPr>
            <a:picLocks noChangeAspect="1"/>
          </p:cNvPicPr>
          <p:nvPr/>
        </p:nvPicPr>
        <p:blipFill>
          <a:blip r:embed="rId3"/>
          <a:stretch>
            <a:fillRect/>
          </a:stretch>
        </p:blipFill>
        <p:spPr>
          <a:xfrm>
            <a:off x="467544" y="3775720"/>
            <a:ext cx="2143125" cy="2143125"/>
          </a:xfrm>
          <a:prstGeom prst="rect">
            <a:avLst/>
          </a:prstGeom>
        </p:spPr>
      </p:pic>
      <p:pic>
        <p:nvPicPr>
          <p:cNvPr id="8" name="Immagine 7"/>
          <p:cNvPicPr>
            <a:picLocks noChangeAspect="1"/>
          </p:cNvPicPr>
          <p:nvPr/>
        </p:nvPicPr>
        <p:blipFill rotWithShape="1">
          <a:blip r:embed="rId4"/>
          <a:srcRect r="46675"/>
          <a:stretch/>
        </p:blipFill>
        <p:spPr>
          <a:xfrm>
            <a:off x="6084168" y="3780783"/>
            <a:ext cx="2736305" cy="2138062"/>
          </a:xfrm>
          <a:prstGeom prst="rect">
            <a:avLst/>
          </a:prstGeom>
        </p:spPr>
      </p:pic>
    </p:spTree>
    <p:extLst>
      <p:ext uri="{BB962C8B-B14F-4D97-AF65-F5344CB8AC3E}">
        <p14:creationId xmlns:p14="http://schemas.microsoft.com/office/powerpoint/2010/main" val="3321753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a:t>
            </a:r>
            <a:r>
              <a:rPr lang="it-IT" dirty="0" err="1"/>
              <a:t>basic</a:t>
            </a:r>
            <a:r>
              <a:rPr lang="it-IT" dirty="0"/>
              <a:t> </a:t>
            </a:r>
            <a:r>
              <a:rPr lang="it-IT" dirty="0" err="1"/>
              <a:t>tools</a:t>
            </a:r>
            <a:endParaRPr lang="it-IT" dirty="0"/>
          </a:p>
        </p:txBody>
      </p:sp>
      <p:sp>
        <p:nvSpPr>
          <p:cNvPr id="3" name="Segnaposto contenuto 2"/>
          <p:cNvSpPr>
            <a:spLocks noGrp="1"/>
          </p:cNvSpPr>
          <p:nvPr>
            <p:ph idx="1"/>
          </p:nvPr>
        </p:nvSpPr>
        <p:spPr>
          <a:xfrm>
            <a:off x="312398" y="1498104"/>
            <a:ext cx="8686800" cy="1930896"/>
          </a:xfrm>
        </p:spPr>
        <p:txBody>
          <a:bodyPr>
            <a:noAutofit/>
          </a:bodyPr>
          <a:lstStyle/>
          <a:p>
            <a:pPr marL="0" indent="0">
              <a:buNone/>
            </a:pPr>
            <a:r>
              <a:rPr lang="en-US" sz="2200" dirty="0"/>
              <a:t>The resistor</a:t>
            </a:r>
          </a:p>
          <a:p>
            <a:pPr marL="0" indent="0">
              <a:buNone/>
            </a:pPr>
            <a:endParaRPr lang="en-US" sz="2200" dirty="0"/>
          </a:p>
          <a:p>
            <a:pPr marL="0" indent="0">
              <a:buNone/>
            </a:pPr>
            <a:r>
              <a:rPr lang="en-US" sz="2200" dirty="0"/>
              <a:t>A resistor is an electrical component that limits or regulates the flow of electrical current in an electronic circuit.</a:t>
            </a:r>
          </a:p>
        </p:txBody>
      </p:sp>
      <p:pic>
        <p:nvPicPr>
          <p:cNvPr id="3076" name="Picture 4" descr="Risultati immagini per resi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17032"/>
            <a:ext cx="4029075"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isultati immagini per resistor symb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077072"/>
            <a:ext cx="3960440" cy="159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832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a:t>
            </a:r>
            <a:r>
              <a:rPr lang="it-IT" dirty="0" err="1"/>
              <a:t>basic</a:t>
            </a:r>
            <a:r>
              <a:rPr lang="it-IT" dirty="0"/>
              <a:t> </a:t>
            </a:r>
            <a:r>
              <a:rPr lang="it-IT" dirty="0" err="1"/>
              <a:t>tools</a:t>
            </a:r>
            <a:endParaRPr lang="it-IT" dirty="0"/>
          </a:p>
        </p:txBody>
      </p:sp>
      <p:sp>
        <p:nvSpPr>
          <p:cNvPr id="3" name="Segnaposto contenuto 2"/>
          <p:cNvSpPr>
            <a:spLocks noGrp="1"/>
          </p:cNvSpPr>
          <p:nvPr>
            <p:ph idx="1"/>
          </p:nvPr>
        </p:nvSpPr>
        <p:spPr>
          <a:xfrm>
            <a:off x="312398" y="1498104"/>
            <a:ext cx="8686800" cy="2074912"/>
          </a:xfrm>
        </p:spPr>
        <p:txBody>
          <a:bodyPr>
            <a:noAutofit/>
          </a:bodyPr>
          <a:lstStyle/>
          <a:p>
            <a:pPr marL="0" indent="0">
              <a:buNone/>
            </a:pPr>
            <a:r>
              <a:rPr lang="en-US" sz="2200" dirty="0"/>
              <a:t>The resistor</a:t>
            </a:r>
          </a:p>
          <a:p>
            <a:pPr marL="0" indent="0">
              <a:buNone/>
            </a:pPr>
            <a:endParaRPr lang="en-US" sz="2200" dirty="0"/>
          </a:p>
          <a:p>
            <a:pPr marL="0" indent="0">
              <a:buNone/>
            </a:pPr>
            <a:endParaRPr lang="en-US" sz="2200" dirty="0"/>
          </a:p>
        </p:txBody>
      </p:sp>
      <p:pic>
        <p:nvPicPr>
          <p:cNvPr id="5122" name="Picture 2" descr="Risultati immagini per resistor color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348880"/>
            <a:ext cx="7488832" cy="434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415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a:t>
            </a:r>
            <a:r>
              <a:rPr lang="it-IT" dirty="0" err="1"/>
              <a:t>basic</a:t>
            </a:r>
            <a:r>
              <a:rPr lang="it-IT" dirty="0"/>
              <a:t> </a:t>
            </a:r>
            <a:r>
              <a:rPr lang="it-IT" dirty="0" err="1"/>
              <a:t>tools</a:t>
            </a:r>
            <a:endParaRPr lang="it-IT" dirty="0"/>
          </a:p>
        </p:txBody>
      </p:sp>
      <p:sp>
        <p:nvSpPr>
          <p:cNvPr id="3" name="Segnaposto contenuto 2"/>
          <p:cNvSpPr>
            <a:spLocks noGrp="1"/>
          </p:cNvSpPr>
          <p:nvPr>
            <p:ph idx="1"/>
          </p:nvPr>
        </p:nvSpPr>
        <p:spPr>
          <a:xfrm>
            <a:off x="312398" y="1498104"/>
            <a:ext cx="8686800" cy="2074912"/>
          </a:xfrm>
        </p:spPr>
        <p:txBody>
          <a:bodyPr>
            <a:noAutofit/>
          </a:bodyPr>
          <a:lstStyle/>
          <a:p>
            <a:pPr marL="0" indent="0">
              <a:buNone/>
            </a:pPr>
            <a:r>
              <a:rPr lang="en-US" sz="2200" dirty="0"/>
              <a:t>The trimmer</a:t>
            </a:r>
          </a:p>
          <a:p>
            <a:pPr marL="0" indent="0">
              <a:buNone/>
            </a:pPr>
            <a:endParaRPr lang="en-US" sz="2200" dirty="0"/>
          </a:p>
          <a:p>
            <a:pPr marL="0" indent="0">
              <a:buNone/>
            </a:pPr>
            <a:r>
              <a:rPr lang="en-US" sz="2200" dirty="0"/>
              <a:t>The trimmer is a resistor with a variable value.</a:t>
            </a:r>
          </a:p>
        </p:txBody>
      </p:sp>
      <p:pic>
        <p:nvPicPr>
          <p:cNvPr id="4" name="Immagine 3"/>
          <p:cNvPicPr>
            <a:picLocks noChangeAspect="1"/>
          </p:cNvPicPr>
          <p:nvPr/>
        </p:nvPicPr>
        <p:blipFill>
          <a:blip r:embed="rId3"/>
          <a:stretch>
            <a:fillRect/>
          </a:stretch>
        </p:blipFill>
        <p:spPr>
          <a:xfrm>
            <a:off x="395536" y="3356992"/>
            <a:ext cx="2857500" cy="2857500"/>
          </a:xfrm>
          <a:prstGeom prst="rect">
            <a:avLst/>
          </a:prstGeom>
        </p:spPr>
      </p:pic>
      <p:pic>
        <p:nvPicPr>
          <p:cNvPr id="6146" name="Picture 2" descr="Immagine correl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353392"/>
            <a:ext cx="4690329" cy="286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25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284456" y="2348880"/>
            <a:ext cx="8686800" cy="2882950"/>
          </a:xfrm>
        </p:spPr>
        <p:txBody>
          <a:bodyPr>
            <a:normAutofit/>
          </a:bodyPr>
          <a:lstStyle/>
          <a:p>
            <a:pPr marL="0" indent="0" algn="just">
              <a:buNone/>
            </a:pPr>
            <a:r>
              <a:rPr lang="en-US" sz="2400" dirty="0"/>
              <a:t>The C programming language began its march to become formally defined by the American National Standard Institute (ANSI) with the formation of the X3J11 committee in 1983. The committee’s work was completed and the standard passed in 1989. Since then, the language is often referred to an “ANSI C”.</a:t>
            </a:r>
          </a:p>
          <a:p>
            <a:pPr marL="0" indent="0">
              <a:buNone/>
            </a:pPr>
            <a:endParaRPr lang="en-US" sz="2400" dirty="0"/>
          </a:p>
          <a:p>
            <a:pPr marL="0" indent="0">
              <a:buNone/>
            </a:pPr>
            <a:endParaRPr lang="it-IT" sz="2400" dirty="0"/>
          </a:p>
        </p:txBody>
      </p:sp>
    </p:spTree>
    <p:extLst>
      <p:ext uri="{BB962C8B-B14F-4D97-AF65-F5344CB8AC3E}">
        <p14:creationId xmlns:p14="http://schemas.microsoft.com/office/powerpoint/2010/main" val="997614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a:t>
            </a:r>
            <a:r>
              <a:rPr lang="it-IT" dirty="0" err="1"/>
              <a:t>basic</a:t>
            </a:r>
            <a:r>
              <a:rPr lang="it-IT" dirty="0"/>
              <a:t> </a:t>
            </a:r>
            <a:r>
              <a:rPr lang="it-IT" dirty="0" err="1"/>
              <a:t>tools</a:t>
            </a:r>
            <a:endParaRPr lang="it-IT" dirty="0"/>
          </a:p>
        </p:txBody>
      </p:sp>
      <p:sp>
        <p:nvSpPr>
          <p:cNvPr id="3" name="Segnaposto contenuto 2"/>
          <p:cNvSpPr>
            <a:spLocks noGrp="1"/>
          </p:cNvSpPr>
          <p:nvPr>
            <p:ph idx="1"/>
          </p:nvPr>
        </p:nvSpPr>
        <p:spPr>
          <a:xfrm>
            <a:off x="312398" y="1498104"/>
            <a:ext cx="8686800" cy="2074912"/>
          </a:xfrm>
        </p:spPr>
        <p:txBody>
          <a:bodyPr>
            <a:noAutofit/>
          </a:bodyPr>
          <a:lstStyle/>
          <a:p>
            <a:pPr marL="0" indent="0">
              <a:buNone/>
            </a:pPr>
            <a:r>
              <a:rPr lang="en-US" sz="2200" dirty="0"/>
              <a:t>The trimmer</a:t>
            </a:r>
          </a:p>
          <a:p>
            <a:pPr marL="0" indent="0">
              <a:buNone/>
            </a:pPr>
            <a:endParaRPr lang="en-US" sz="2200" dirty="0"/>
          </a:p>
        </p:txBody>
      </p:sp>
      <p:pic>
        <p:nvPicPr>
          <p:cNvPr id="7172" name="Picture 4" descr="Risultati immagini per variable resistor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501008"/>
            <a:ext cx="200025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rotWithShape="1">
          <a:blip r:embed="rId4"/>
          <a:srcRect l="3323" t="2305" r="5293" b="21635"/>
          <a:stretch/>
        </p:blipFill>
        <p:spPr>
          <a:xfrm>
            <a:off x="4139952" y="3093926"/>
            <a:ext cx="3960440" cy="2376264"/>
          </a:xfrm>
          <a:prstGeom prst="rect">
            <a:avLst/>
          </a:prstGeom>
        </p:spPr>
      </p:pic>
    </p:spTree>
    <p:extLst>
      <p:ext uri="{BB962C8B-B14F-4D97-AF65-F5344CB8AC3E}">
        <p14:creationId xmlns:p14="http://schemas.microsoft.com/office/powerpoint/2010/main" val="636597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a:t>
            </a:r>
            <a:r>
              <a:rPr lang="it-IT" dirty="0" err="1"/>
              <a:t>basic</a:t>
            </a:r>
            <a:r>
              <a:rPr lang="it-IT" dirty="0"/>
              <a:t> </a:t>
            </a:r>
            <a:r>
              <a:rPr lang="it-IT" dirty="0" err="1"/>
              <a:t>tools</a:t>
            </a:r>
            <a:endParaRPr lang="it-IT" dirty="0"/>
          </a:p>
        </p:txBody>
      </p:sp>
      <p:sp>
        <p:nvSpPr>
          <p:cNvPr id="3" name="Segnaposto contenuto 2"/>
          <p:cNvSpPr>
            <a:spLocks noGrp="1"/>
          </p:cNvSpPr>
          <p:nvPr>
            <p:ph idx="1"/>
          </p:nvPr>
        </p:nvSpPr>
        <p:spPr>
          <a:xfrm>
            <a:off x="312398" y="1498104"/>
            <a:ext cx="8686800" cy="1714872"/>
          </a:xfrm>
        </p:spPr>
        <p:txBody>
          <a:bodyPr>
            <a:noAutofit/>
          </a:bodyPr>
          <a:lstStyle/>
          <a:p>
            <a:pPr marL="0" indent="0">
              <a:buNone/>
            </a:pPr>
            <a:r>
              <a:rPr lang="en-US" sz="2200" dirty="0"/>
              <a:t>Electronic circuit</a:t>
            </a:r>
          </a:p>
          <a:p>
            <a:pPr marL="0" indent="0">
              <a:buNone/>
            </a:pPr>
            <a:endParaRPr lang="en-US" sz="2200" dirty="0"/>
          </a:p>
          <a:p>
            <a:pPr marL="0" indent="0">
              <a:buNone/>
            </a:pPr>
            <a:r>
              <a:rPr lang="en-US" sz="2200" dirty="0"/>
              <a:t>An electronic circuit is a combination of electronics elements.</a:t>
            </a:r>
          </a:p>
          <a:p>
            <a:pPr marL="0" indent="0">
              <a:buNone/>
            </a:pPr>
            <a:endParaRPr lang="en-US" sz="2200" dirty="0"/>
          </a:p>
        </p:txBody>
      </p:sp>
      <p:pic>
        <p:nvPicPr>
          <p:cNvPr id="4" name="Immagine 3"/>
          <p:cNvPicPr>
            <a:picLocks noChangeAspect="1"/>
          </p:cNvPicPr>
          <p:nvPr/>
        </p:nvPicPr>
        <p:blipFill>
          <a:blip r:embed="rId3"/>
          <a:stretch>
            <a:fillRect/>
          </a:stretch>
        </p:blipFill>
        <p:spPr>
          <a:xfrm>
            <a:off x="1798298" y="3140968"/>
            <a:ext cx="5715000" cy="3314700"/>
          </a:xfrm>
          <a:prstGeom prst="rect">
            <a:avLst/>
          </a:prstGeom>
        </p:spPr>
      </p:pic>
    </p:spTree>
    <p:extLst>
      <p:ext uri="{BB962C8B-B14F-4D97-AF65-F5344CB8AC3E}">
        <p14:creationId xmlns:p14="http://schemas.microsoft.com/office/powerpoint/2010/main" val="3236215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a:t>
            </a:r>
            <a:r>
              <a:rPr lang="it-IT" dirty="0" err="1"/>
              <a:t>basic</a:t>
            </a:r>
            <a:r>
              <a:rPr lang="it-IT" dirty="0"/>
              <a:t> </a:t>
            </a:r>
            <a:r>
              <a:rPr lang="it-IT" dirty="0" err="1"/>
              <a:t>tools</a:t>
            </a:r>
            <a:endParaRPr lang="it-IT" dirty="0"/>
          </a:p>
        </p:txBody>
      </p:sp>
      <p:sp>
        <p:nvSpPr>
          <p:cNvPr id="3" name="Segnaposto contenuto 2"/>
          <p:cNvSpPr>
            <a:spLocks noGrp="1"/>
          </p:cNvSpPr>
          <p:nvPr>
            <p:ph idx="1"/>
          </p:nvPr>
        </p:nvSpPr>
        <p:spPr>
          <a:xfrm>
            <a:off x="312398" y="1498104"/>
            <a:ext cx="8686800" cy="1714872"/>
          </a:xfrm>
        </p:spPr>
        <p:txBody>
          <a:bodyPr>
            <a:noAutofit/>
          </a:bodyPr>
          <a:lstStyle/>
          <a:p>
            <a:pPr marL="0" indent="0">
              <a:buNone/>
            </a:pPr>
            <a:r>
              <a:rPr lang="en-US" sz="2200" dirty="0"/>
              <a:t>A nice tool : </a:t>
            </a:r>
          </a:p>
          <a:p>
            <a:pPr marL="0" indent="0">
              <a:buNone/>
            </a:pPr>
            <a:endParaRPr lang="en-US" sz="2200" dirty="0"/>
          </a:p>
          <a:p>
            <a:pPr marL="0" indent="0">
              <a:buNone/>
            </a:pPr>
            <a:r>
              <a:rPr lang="en-US" sz="2200" dirty="0">
                <a:hlinkClick r:id="rId3"/>
              </a:rPr>
              <a:t>http://fritzing.org/home/</a:t>
            </a:r>
            <a:endParaRPr lang="en-US" sz="2200" dirty="0"/>
          </a:p>
          <a:p>
            <a:pPr marL="0" indent="0">
              <a:buNone/>
            </a:pPr>
            <a:endParaRPr lang="en-US" sz="2200" dirty="0"/>
          </a:p>
          <a:p>
            <a:pPr marL="0" indent="0">
              <a:buNone/>
            </a:pPr>
            <a:endParaRPr lang="en-US" sz="2200" dirty="0"/>
          </a:p>
        </p:txBody>
      </p:sp>
      <p:pic>
        <p:nvPicPr>
          <p:cNvPr id="8194" name="Picture 2" descr="http://fritzing.org/media/fritzing-repo/projects/4/4-servo-control-with-potentiometers/images/quadserv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630" y="2924944"/>
            <a:ext cx="7596336" cy="371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573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299095" y="2276872"/>
            <a:ext cx="8686800" cy="3114278"/>
          </a:xfrm>
        </p:spPr>
        <p:txBody>
          <a:bodyPr>
            <a:noAutofit/>
          </a:bodyPr>
          <a:lstStyle/>
          <a:p>
            <a:pPr marL="0" indent="0">
              <a:buNone/>
            </a:pPr>
            <a:r>
              <a:rPr lang="en-US" sz="2200" dirty="0"/>
              <a:t>The if Statement</a:t>
            </a:r>
          </a:p>
          <a:p>
            <a:pPr marL="0" indent="0">
              <a:buNone/>
            </a:pPr>
            <a:endParaRPr lang="en-US" sz="2200" dirty="0"/>
          </a:p>
          <a:p>
            <a:pPr marL="0" indent="0" algn="just">
              <a:buNone/>
            </a:pPr>
            <a:r>
              <a:rPr lang="en-US" sz="2200" dirty="0"/>
              <a:t>In a computer program, unless the central processing unit (CPU) is told to do otherwise, the CPU processes the source code program instructions in a linear, top-to-bottom manner. That is, program execution starts at whatever is designated as the starting point for the program and plows through the source code from that point to the next statement until all of the statements have been processed.</a:t>
            </a:r>
          </a:p>
        </p:txBody>
      </p:sp>
    </p:spTree>
    <p:extLst>
      <p:ext uri="{BB962C8B-B14F-4D97-AF65-F5344CB8AC3E}">
        <p14:creationId xmlns:p14="http://schemas.microsoft.com/office/powerpoint/2010/main" val="361280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1844824"/>
            <a:ext cx="8686800" cy="3672408"/>
          </a:xfrm>
        </p:spPr>
        <p:txBody>
          <a:bodyPr>
            <a:noAutofit/>
          </a:bodyPr>
          <a:lstStyle/>
          <a:p>
            <a:pPr marL="0" indent="0">
              <a:buNone/>
            </a:pPr>
            <a:r>
              <a:rPr lang="en-US" sz="2200" dirty="0"/>
              <a:t>The if Statement</a:t>
            </a:r>
          </a:p>
          <a:p>
            <a:pPr marL="0" indent="0">
              <a:buNone/>
            </a:pPr>
            <a:endParaRPr lang="en-US" sz="2200" dirty="0"/>
          </a:p>
          <a:p>
            <a:pPr marL="0" indent="0" algn="just">
              <a:buNone/>
            </a:pPr>
            <a:r>
              <a:rPr lang="en-US" sz="2200" dirty="0"/>
              <a:t>You can, however, alter this linear processing ﬂow by using an if statement. The syntax for an if statement is:</a:t>
            </a:r>
          </a:p>
          <a:p>
            <a:pPr marL="0" indent="0" algn="just">
              <a:buNone/>
            </a:pPr>
            <a:endParaRPr lang="en-US" sz="2200" dirty="0"/>
          </a:p>
          <a:p>
            <a:pPr marL="0" indent="0" algn="just">
              <a:buNone/>
            </a:pPr>
            <a:r>
              <a:rPr lang="en-US" sz="2200" dirty="0"/>
              <a:t>If (expression1 is logic true) {</a:t>
            </a:r>
          </a:p>
          <a:p>
            <a:pPr marL="0" indent="0" algn="just">
              <a:buNone/>
            </a:pPr>
            <a:r>
              <a:rPr lang="en-US" sz="2200" dirty="0"/>
              <a:t>    // execute this if statement block if true</a:t>
            </a:r>
          </a:p>
          <a:p>
            <a:pPr marL="0" indent="0" algn="just">
              <a:buNone/>
            </a:pPr>
            <a:r>
              <a:rPr lang="en-US" sz="2200" dirty="0"/>
              <a:t>}</a:t>
            </a:r>
          </a:p>
          <a:p>
            <a:pPr marL="0" indent="0" algn="just">
              <a:buNone/>
            </a:pPr>
            <a:r>
              <a:rPr lang="en-US" sz="2200" dirty="0"/>
              <a:t>    // statements following the if statement block</a:t>
            </a:r>
          </a:p>
        </p:txBody>
      </p:sp>
    </p:spTree>
    <p:extLst>
      <p:ext uri="{BB962C8B-B14F-4D97-AF65-F5344CB8AC3E}">
        <p14:creationId xmlns:p14="http://schemas.microsoft.com/office/powerpoint/2010/main" val="3678503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1844824"/>
            <a:ext cx="8686800" cy="648072"/>
          </a:xfrm>
        </p:spPr>
        <p:txBody>
          <a:bodyPr>
            <a:noAutofit/>
          </a:bodyPr>
          <a:lstStyle/>
          <a:p>
            <a:pPr marL="0" indent="0">
              <a:buNone/>
            </a:pPr>
            <a:r>
              <a:rPr lang="en-US" sz="2200" dirty="0"/>
              <a:t>The if Statement</a:t>
            </a:r>
          </a:p>
          <a:p>
            <a:pPr marL="0" indent="0">
              <a:buNone/>
            </a:pPr>
            <a:endParaRPr lang="en-US" sz="2200" dirty="0"/>
          </a:p>
        </p:txBody>
      </p:sp>
      <p:pic>
        <p:nvPicPr>
          <p:cNvPr id="4" name="Immagine 3"/>
          <p:cNvPicPr>
            <a:picLocks noChangeAspect="1"/>
          </p:cNvPicPr>
          <p:nvPr/>
        </p:nvPicPr>
        <p:blipFill>
          <a:blip r:embed="rId3"/>
          <a:stretch>
            <a:fillRect/>
          </a:stretch>
        </p:blipFill>
        <p:spPr>
          <a:xfrm>
            <a:off x="2552700" y="2708920"/>
            <a:ext cx="4191000" cy="2800350"/>
          </a:xfrm>
          <a:prstGeom prst="rect">
            <a:avLst/>
          </a:prstGeom>
        </p:spPr>
      </p:pic>
    </p:spTree>
    <p:extLst>
      <p:ext uri="{BB962C8B-B14F-4D97-AF65-F5344CB8AC3E}">
        <p14:creationId xmlns:p14="http://schemas.microsoft.com/office/powerpoint/2010/main" val="3644700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1844824"/>
            <a:ext cx="8686800" cy="4176464"/>
          </a:xfrm>
        </p:spPr>
        <p:txBody>
          <a:bodyPr>
            <a:noAutofit/>
          </a:bodyPr>
          <a:lstStyle/>
          <a:p>
            <a:pPr marL="0" indent="0">
              <a:buNone/>
            </a:pPr>
            <a:r>
              <a:rPr lang="en-US" sz="2200" dirty="0"/>
              <a:t>The if-else Statement</a:t>
            </a:r>
          </a:p>
          <a:p>
            <a:pPr marL="0" indent="0">
              <a:buNone/>
            </a:pPr>
            <a:endParaRPr lang="en-US" sz="2200" dirty="0"/>
          </a:p>
          <a:p>
            <a:pPr marL="0" indent="0">
              <a:buNone/>
            </a:pPr>
            <a:r>
              <a:rPr lang="en-US" sz="2200" dirty="0"/>
              <a:t>C provides another form of the simple if statement called the if-else statement. The syntax for the if else statement is:</a:t>
            </a:r>
          </a:p>
          <a:p>
            <a:pPr marL="0" indent="0">
              <a:buNone/>
            </a:pPr>
            <a:endParaRPr lang="en-US" sz="2200" dirty="0"/>
          </a:p>
          <a:p>
            <a:pPr marL="0" indent="0">
              <a:buNone/>
            </a:pPr>
            <a:r>
              <a:rPr lang="en-US" sz="2200" dirty="0"/>
              <a:t>if (expression evaluates to logic true) {</a:t>
            </a:r>
          </a:p>
          <a:p>
            <a:pPr marL="0" indent="0">
              <a:buNone/>
            </a:pPr>
            <a:r>
              <a:rPr lang="en-US" sz="2200" dirty="0"/>
              <a:t>    // perform this statement block if logic true</a:t>
            </a:r>
          </a:p>
          <a:p>
            <a:pPr marL="0" indent="0">
              <a:buNone/>
            </a:pPr>
            <a:r>
              <a:rPr lang="en-US" sz="2200" dirty="0"/>
              <a:t>} else {</a:t>
            </a:r>
          </a:p>
          <a:p>
            <a:pPr marL="0" indent="0">
              <a:buNone/>
            </a:pPr>
            <a:r>
              <a:rPr lang="en-US" sz="2200" dirty="0"/>
              <a:t>    // perform this statement block otherwise</a:t>
            </a:r>
          </a:p>
          <a:p>
            <a:pPr marL="0" indent="0">
              <a:buNone/>
            </a:pPr>
            <a:r>
              <a:rPr lang="en-US" sz="2200" dirty="0"/>
              <a:t>}</a:t>
            </a:r>
          </a:p>
        </p:txBody>
      </p:sp>
    </p:spTree>
    <p:extLst>
      <p:ext uri="{BB962C8B-B14F-4D97-AF65-F5344CB8AC3E}">
        <p14:creationId xmlns:p14="http://schemas.microsoft.com/office/powerpoint/2010/main" val="3663453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1295400"/>
            <a:ext cx="8686800" cy="5157936"/>
          </a:xfrm>
        </p:spPr>
        <p:txBody>
          <a:bodyPr>
            <a:noAutofit/>
          </a:bodyPr>
          <a:lstStyle/>
          <a:p>
            <a:pPr marL="0" indent="0">
              <a:buNone/>
            </a:pPr>
            <a:r>
              <a:rPr lang="en-US" sz="2200" dirty="0"/>
              <a:t>The switch Statement</a:t>
            </a:r>
          </a:p>
          <a:p>
            <a:pPr marL="0" indent="0">
              <a:buNone/>
            </a:pPr>
            <a:r>
              <a:rPr lang="en-US" sz="2200" dirty="0"/>
              <a:t>The switch statement has the following syntax:</a:t>
            </a:r>
          </a:p>
          <a:p>
            <a:pPr marL="0" indent="0">
              <a:buNone/>
            </a:pPr>
            <a:r>
              <a:rPr lang="en-US" sz="1400" dirty="0"/>
              <a:t>switch (expression1) { // opening brace for switch statement block</a:t>
            </a:r>
          </a:p>
          <a:p>
            <a:pPr marL="0" indent="0">
              <a:buNone/>
            </a:pPr>
            <a:r>
              <a:rPr lang="en-US" sz="1400" dirty="0"/>
              <a:t>    case 1:</a:t>
            </a:r>
          </a:p>
          <a:p>
            <a:pPr marL="0" indent="0">
              <a:buNone/>
            </a:pPr>
            <a:r>
              <a:rPr lang="en-US" sz="1400" dirty="0"/>
              <a:t>        // statements to execute when expression1 is 1</a:t>
            </a:r>
          </a:p>
          <a:p>
            <a:pPr marL="0" indent="0">
              <a:buNone/>
            </a:pPr>
            <a:r>
              <a:rPr lang="en-US" sz="1400" dirty="0"/>
              <a:t>        break;</a:t>
            </a:r>
          </a:p>
          <a:p>
            <a:pPr marL="0" indent="0">
              <a:buNone/>
            </a:pPr>
            <a:r>
              <a:rPr lang="en-US" sz="1400" dirty="0"/>
              <a:t>    case 2:</a:t>
            </a:r>
          </a:p>
          <a:p>
            <a:pPr marL="0" indent="0">
              <a:buNone/>
            </a:pPr>
            <a:r>
              <a:rPr lang="en-US" sz="1400" dirty="0"/>
              <a:t>        // statements to execute when expression1 is 2</a:t>
            </a:r>
          </a:p>
          <a:p>
            <a:pPr marL="0" indent="0">
              <a:buNone/>
            </a:pPr>
            <a:r>
              <a:rPr lang="en-US" sz="1400" dirty="0"/>
              <a:t>       break;</a:t>
            </a:r>
          </a:p>
          <a:p>
            <a:pPr marL="0" indent="0">
              <a:buNone/>
            </a:pPr>
            <a:r>
              <a:rPr lang="en-US" sz="1400" dirty="0"/>
              <a:t>    case 3:</a:t>
            </a:r>
          </a:p>
          <a:p>
            <a:pPr marL="0" indent="0">
              <a:buNone/>
            </a:pPr>
            <a:r>
              <a:rPr lang="en-US" sz="1400" dirty="0"/>
              <a:t>        // statements to execute when expression1 is 3</a:t>
            </a:r>
          </a:p>
          <a:p>
            <a:pPr marL="0" indent="0">
              <a:buNone/>
            </a:pPr>
            <a:r>
              <a:rPr lang="en-US" sz="1400" dirty="0"/>
              <a:t>        break;</a:t>
            </a:r>
          </a:p>
          <a:p>
            <a:pPr marL="0" indent="0">
              <a:buNone/>
            </a:pPr>
            <a:r>
              <a:rPr lang="en-US" sz="1400" dirty="0"/>
              <a:t>    // more case statements as needed</a:t>
            </a:r>
          </a:p>
          <a:p>
            <a:pPr marL="0" indent="0">
              <a:buNone/>
            </a:pPr>
            <a:r>
              <a:rPr lang="en-US" sz="1400" dirty="0"/>
              <a:t>    default:</a:t>
            </a:r>
          </a:p>
          <a:p>
            <a:pPr marL="0" indent="0">
              <a:buNone/>
            </a:pPr>
            <a:r>
              <a:rPr lang="en-US" sz="1400" dirty="0"/>
              <a:t>        // statements to execute if expression1 doesn't have a "case value"</a:t>
            </a:r>
          </a:p>
          <a:p>
            <a:pPr marL="0" indent="0">
              <a:buNone/>
            </a:pPr>
            <a:r>
              <a:rPr lang="en-US" sz="1400" dirty="0"/>
              <a:t>       break;</a:t>
            </a:r>
          </a:p>
          <a:p>
            <a:pPr marL="0" indent="0">
              <a:buNone/>
            </a:pPr>
            <a:r>
              <a:rPr lang="en-US" sz="1400" dirty="0"/>
              <a:t>} // close brace for switch statement block</a:t>
            </a:r>
          </a:p>
          <a:p>
            <a:pPr marL="0" indent="0">
              <a:buNone/>
            </a:pPr>
            <a:r>
              <a:rPr lang="en-US" sz="1400" dirty="0"/>
              <a:t>// This is the next statement after the switch</a:t>
            </a:r>
          </a:p>
        </p:txBody>
      </p:sp>
    </p:spTree>
    <p:extLst>
      <p:ext uri="{BB962C8B-B14F-4D97-AF65-F5344CB8AC3E}">
        <p14:creationId xmlns:p14="http://schemas.microsoft.com/office/powerpoint/2010/main" val="2110339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1295400"/>
            <a:ext cx="8686800" cy="5157936"/>
          </a:xfrm>
        </p:spPr>
        <p:txBody>
          <a:bodyPr>
            <a:noAutofit/>
          </a:bodyPr>
          <a:lstStyle/>
          <a:p>
            <a:pPr marL="0" indent="0">
              <a:buNone/>
            </a:pPr>
            <a:r>
              <a:rPr lang="en-US" sz="2200" dirty="0"/>
              <a:t>Using a for Loop</a:t>
            </a:r>
          </a:p>
          <a:p>
            <a:pPr marL="0" indent="0">
              <a:buNone/>
            </a:pPr>
            <a:endParaRPr lang="en-US" sz="2200" dirty="0"/>
          </a:p>
          <a:p>
            <a:pPr marL="0" indent="0">
              <a:buNone/>
            </a:pPr>
            <a:r>
              <a:rPr lang="en-US" sz="2200" dirty="0"/>
              <a:t>The general syntax structure of a for loop is as follows:</a:t>
            </a:r>
          </a:p>
          <a:p>
            <a:pPr marL="0" indent="0">
              <a:buNone/>
            </a:pPr>
            <a:endParaRPr lang="en-US" sz="2200" dirty="0"/>
          </a:p>
          <a:p>
            <a:pPr marL="0" indent="0">
              <a:buNone/>
            </a:pPr>
            <a:r>
              <a:rPr lang="en-US" sz="2200" dirty="0"/>
              <a:t>for (expression1; expression2; expression3) {// </a:t>
            </a:r>
          </a:p>
          <a:p>
            <a:pPr marL="0" indent="0">
              <a:buNone/>
            </a:pPr>
            <a:r>
              <a:rPr lang="en-US" sz="2200" dirty="0"/>
              <a:t>    for loop statement body</a:t>
            </a:r>
          </a:p>
          <a:p>
            <a:pPr marL="0" indent="0">
              <a:buNone/>
            </a:pPr>
            <a:r>
              <a:rPr lang="en-US" sz="2200" dirty="0"/>
              <a:t>}</a:t>
            </a:r>
          </a:p>
          <a:p>
            <a:pPr marL="0" indent="0">
              <a:buNone/>
            </a:pPr>
            <a:r>
              <a:rPr lang="en-US" sz="2200" dirty="0"/>
              <a:t>// the first statement following the for loop structure</a:t>
            </a:r>
            <a:endParaRPr lang="en-US" sz="1400" dirty="0"/>
          </a:p>
        </p:txBody>
      </p:sp>
    </p:spTree>
    <p:extLst>
      <p:ext uri="{BB962C8B-B14F-4D97-AF65-F5344CB8AC3E}">
        <p14:creationId xmlns:p14="http://schemas.microsoft.com/office/powerpoint/2010/main" val="798221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1295400"/>
            <a:ext cx="8686800" cy="5157936"/>
          </a:xfrm>
        </p:spPr>
        <p:txBody>
          <a:bodyPr>
            <a:noAutofit/>
          </a:bodyPr>
          <a:lstStyle/>
          <a:p>
            <a:pPr marL="0" indent="0">
              <a:buNone/>
            </a:pPr>
            <a:r>
              <a:rPr lang="en-US" sz="2200" dirty="0"/>
              <a:t>Using a for Loop</a:t>
            </a:r>
          </a:p>
          <a:p>
            <a:pPr marL="0" indent="0">
              <a:buNone/>
            </a:pPr>
            <a:endParaRPr lang="en-US" sz="2200" dirty="0"/>
          </a:p>
        </p:txBody>
      </p:sp>
      <p:pic>
        <p:nvPicPr>
          <p:cNvPr id="4" name="Immagine 3"/>
          <p:cNvPicPr>
            <a:picLocks noChangeAspect="1"/>
          </p:cNvPicPr>
          <p:nvPr/>
        </p:nvPicPr>
        <p:blipFill>
          <a:blip r:embed="rId3"/>
          <a:stretch>
            <a:fillRect/>
          </a:stretch>
        </p:blipFill>
        <p:spPr>
          <a:xfrm>
            <a:off x="2339752" y="2564904"/>
            <a:ext cx="4086225" cy="3048000"/>
          </a:xfrm>
          <a:prstGeom prst="rect">
            <a:avLst/>
          </a:prstGeom>
        </p:spPr>
      </p:pic>
    </p:spTree>
    <p:extLst>
      <p:ext uri="{BB962C8B-B14F-4D97-AF65-F5344CB8AC3E}">
        <p14:creationId xmlns:p14="http://schemas.microsoft.com/office/powerpoint/2010/main" val="343354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276347" y="2492896"/>
            <a:ext cx="8686800" cy="2882950"/>
          </a:xfrm>
        </p:spPr>
        <p:txBody>
          <a:bodyPr>
            <a:normAutofit fontScale="92500" lnSpcReduction="20000"/>
          </a:bodyPr>
          <a:lstStyle/>
          <a:p>
            <a:pPr marL="0" indent="0" algn="just">
              <a:buNone/>
            </a:pPr>
            <a:r>
              <a:rPr lang="en-US" sz="3100" dirty="0"/>
              <a:t>The C you are about to learn is not standard C. Rather, you will be learning a robust subset of standard C. A few standard C features are missing. But the absence of those features is not a crippling blow by any means. You will soon discover that the subset version of standard C, which we will call Arduino C, is more than able to perform just about any task you can throw at it. </a:t>
            </a:r>
            <a:br>
              <a:rPr lang="en-US" sz="2400" dirty="0"/>
            </a:br>
            <a:endParaRPr lang="en-US" sz="2400" dirty="0"/>
          </a:p>
          <a:p>
            <a:pPr marL="0" indent="0">
              <a:buNone/>
            </a:pPr>
            <a:endParaRPr lang="it-IT" sz="2400" dirty="0"/>
          </a:p>
        </p:txBody>
      </p:sp>
    </p:spTree>
    <p:extLst>
      <p:ext uri="{BB962C8B-B14F-4D97-AF65-F5344CB8AC3E}">
        <p14:creationId xmlns:p14="http://schemas.microsoft.com/office/powerpoint/2010/main" val="1270588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1295400"/>
            <a:ext cx="8686800" cy="3717776"/>
          </a:xfrm>
        </p:spPr>
        <p:txBody>
          <a:bodyPr>
            <a:noAutofit/>
          </a:bodyPr>
          <a:lstStyle/>
          <a:p>
            <a:pPr marL="0" indent="0">
              <a:buNone/>
            </a:pPr>
            <a:r>
              <a:rPr lang="en-US" sz="2200" dirty="0"/>
              <a:t>The while Loop</a:t>
            </a:r>
          </a:p>
          <a:p>
            <a:pPr marL="0" indent="0">
              <a:buNone/>
            </a:pPr>
            <a:endParaRPr lang="en-US" sz="2200" dirty="0"/>
          </a:p>
          <a:p>
            <a:pPr marL="0" indent="0">
              <a:buNone/>
            </a:pPr>
            <a:r>
              <a:rPr lang="en-US" sz="2200" dirty="0"/>
              <a:t>The second type of loop structure you will examine is the while loop. The syntax of the while loop is:</a:t>
            </a:r>
          </a:p>
          <a:p>
            <a:pPr marL="0" indent="0">
              <a:buNone/>
            </a:pPr>
            <a:endParaRPr lang="en-US" sz="2200" dirty="0"/>
          </a:p>
          <a:p>
            <a:pPr marL="0" indent="0">
              <a:buNone/>
            </a:pPr>
            <a:r>
              <a:rPr lang="en-US" sz="2200" dirty="0"/>
              <a:t>while (expression2) {</a:t>
            </a:r>
          </a:p>
          <a:p>
            <a:pPr marL="0" indent="0">
              <a:buNone/>
            </a:pPr>
            <a:r>
              <a:rPr lang="en-US" sz="2200" dirty="0"/>
              <a:t>    // Statements in the loop body</a:t>
            </a:r>
          </a:p>
          <a:p>
            <a:pPr marL="0" indent="0">
              <a:buNone/>
            </a:pPr>
            <a:r>
              <a:rPr lang="en-US" sz="2200" dirty="0"/>
              <a:t>} // End of while statement block</a:t>
            </a:r>
            <a:endParaRPr lang="en-US" sz="1400" dirty="0"/>
          </a:p>
        </p:txBody>
      </p:sp>
    </p:spTree>
    <p:extLst>
      <p:ext uri="{BB962C8B-B14F-4D97-AF65-F5344CB8AC3E}">
        <p14:creationId xmlns:p14="http://schemas.microsoft.com/office/powerpoint/2010/main" val="2898107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1295400"/>
            <a:ext cx="8686800" cy="5157936"/>
          </a:xfrm>
        </p:spPr>
        <p:txBody>
          <a:bodyPr>
            <a:noAutofit/>
          </a:bodyPr>
          <a:lstStyle/>
          <a:p>
            <a:pPr marL="0" indent="0">
              <a:buNone/>
            </a:pPr>
            <a:r>
              <a:rPr lang="en-US" sz="2200" dirty="0"/>
              <a:t>Let’s rewrite the for loop above as a while loop:</a:t>
            </a:r>
          </a:p>
          <a:p>
            <a:pPr marL="0" indent="0">
              <a:buNone/>
            </a:pPr>
            <a:endParaRPr lang="en-US" sz="2200" dirty="0"/>
          </a:p>
          <a:p>
            <a:pPr marL="0" indent="0">
              <a:buNone/>
            </a:pPr>
            <a:r>
              <a:rPr lang="en-US" sz="2200" dirty="0" err="1"/>
              <a:t>int</a:t>
            </a:r>
            <a:r>
              <a:rPr lang="en-US" sz="2200" dirty="0"/>
              <a:t> k;</a:t>
            </a:r>
          </a:p>
          <a:p>
            <a:pPr marL="0" indent="0">
              <a:buNone/>
            </a:pPr>
            <a:r>
              <a:rPr lang="en-US" sz="2200" dirty="0"/>
              <a:t>// some additional statements</a:t>
            </a:r>
          </a:p>
          <a:p>
            <a:pPr marL="0" indent="0">
              <a:buNone/>
            </a:pPr>
            <a:r>
              <a:rPr lang="en-US" sz="2200" dirty="0"/>
              <a:t>k = 0; // This is expression1</a:t>
            </a:r>
          </a:p>
          <a:p>
            <a:pPr marL="0" indent="0">
              <a:buNone/>
            </a:pPr>
            <a:r>
              <a:rPr lang="en-US" sz="2200" dirty="0"/>
              <a:t>while (k &lt; 1000) { // This is expression2</a:t>
            </a:r>
          </a:p>
          <a:p>
            <a:pPr marL="0" indent="0">
              <a:buNone/>
            </a:pPr>
            <a:r>
              <a:rPr lang="en-US" sz="2200" dirty="0"/>
              <a:t>    </a:t>
            </a:r>
            <a:r>
              <a:rPr lang="en-US" sz="2200" dirty="0" err="1"/>
              <a:t>DoSomethingCool</a:t>
            </a:r>
            <a:r>
              <a:rPr lang="en-US" sz="2200" dirty="0"/>
              <a:t>();</a:t>
            </a:r>
          </a:p>
          <a:p>
            <a:pPr marL="0" indent="0">
              <a:buNone/>
            </a:pPr>
            <a:r>
              <a:rPr lang="en-US" sz="2200" dirty="0"/>
              <a:t>    k++;     // This is expression3</a:t>
            </a:r>
          </a:p>
          <a:p>
            <a:pPr marL="0" indent="0">
              <a:buNone/>
            </a:pPr>
            <a:r>
              <a:rPr lang="en-US" sz="2200" dirty="0"/>
              <a:t>} // End of the while loop</a:t>
            </a:r>
          </a:p>
          <a:p>
            <a:pPr marL="0" indent="0">
              <a:buNone/>
            </a:pPr>
            <a:endParaRPr lang="en-US" sz="2200" dirty="0"/>
          </a:p>
        </p:txBody>
      </p:sp>
    </p:spTree>
    <p:extLst>
      <p:ext uri="{BB962C8B-B14F-4D97-AF65-F5344CB8AC3E}">
        <p14:creationId xmlns:p14="http://schemas.microsoft.com/office/powerpoint/2010/main" val="2847746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1295400"/>
            <a:ext cx="8686800" cy="3285728"/>
          </a:xfrm>
        </p:spPr>
        <p:txBody>
          <a:bodyPr>
            <a:noAutofit/>
          </a:bodyPr>
          <a:lstStyle/>
          <a:p>
            <a:pPr marL="0" indent="0">
              <a:buNone/>
            </a:pPr>
            <a:r>
              <a:rPr lang="en-US" sz="2200" dirty="0"/>
              <a:t>The do-while Loop</a:t>
            </a:r>
          </a:p>
          <a:p>
            <a:pPr marL="0" indent="0">
              <a:buNone/>
            </a:pPr>
            <a:endParaRPr lang="en-US" sz="2200" dirty="0"/>
          </a:p>
          <a:p>
            <a:pPr marL="0" indent="0">
              <a:buNone/>
            </a:pPr>
            <a:r>
              <a:rPr lang="en-US" sz="2200" dirty="0"/>
              <a:t>The third type of loop structure is the do-while loop. The syntax is:</a:t>
            </a:r>
          </a:p>
          <a:p>
            <a:pPr marL="0" indent="0">
              <a:buNone/>
            </a:pPr>
            <a:endParaRPr lang="en-US" sz="2200" dirty="0"/>
          </a:p>
          <a:p>
            <a:pPr marL="0" indent="0">
              <a:buNone/>
            </a:pPr>
            <a:r>
              <a:rPr lang="en-US" sz="2200" dirty="0"/>
              <a:t>do {</a:t>
            </a:r>
          </a:p>
          <a:p>
            <a:pPr marL="0" indent="0">
              <a:buNone/>
            </a:pPr>
            <a:r>
              <a:rPr lang="en-US" sz="2200" dirty="0"/>
              <a:t>    // Loop body statements</a:t>
            </a:r>
          </a:p>
          <a:p>
            <a:pPr marL="0" indent="0">
              <a:buNone/>
            </a:pPr>
            <a:r>
              <a:rPr lang="en-US" sz="2200" dirty="0"/>
              <a:t>} while (expression2)</a:t>
            </a:r>
            <a:endParaRPr lang="en-US" sz="1400" dirty="0"/>
          </a:p>
        </p:txBody>
      </p:sp>
    </p:spTree>
    <p:extLst>
      <p:ext uri="{BB962C8B-B14F-4D97-AF65-F5344CB8AC3E}">
        <p14:creationId xmlns:p14="http://schemas.microsoft.com/office/powerpoint/2010/main" val="4039778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25" y="2852936"/>
            <a:ext cx="3331096" cy="2637656"/>
          </a:xfrm>
        </p:spPr>
        <p:txBody>
          <a:bodyPr>
            <a:noAutofit/>
          </a:bodyPr>
          <a:lstStyle/>
          <a:p>
            <a:pPr marL="0" indent="0">
              <a:buNone/>
            </a:pPr>
            <a:endParaRPr lang="en-US" dirty="0"/>
          </a:p>
          <a:p>
            <a:pPr marL="0" indent="0">
              <a:buNone/>
            </a:pPr>
            <a:r>
              <a:rPr lang="en-US" sz="2200" dirty="0" err="1"/>
              <a:t>int</a:t>
            </a:r>
            <a:r>
              <a:rPr lang="en-US" sz="2200" dirty="0"/>
              <a:t> k = 1001;</a:t>
            </a:r>
            <a:br>
              <a:rPr lang="en-US" sz="2200" dirty="0"/>
            </a:br>
            <a:r>
              <a:rPr lang="en-US" sz="2200" dirty="0"/>
              <a:t>while (k &lt; 1000) {</a:t>
            </a:r>
            <a:br>
              <a:rPr lang="en-US" sz="2200" dirty="0"/>
            </a:br>
            <a:r>
              <a:rPr lang="en-US" sz="2200" dirty="0"/>
              <a:t>    </a:t>
            </a:r>
            <a:r>
              <a:rPr lang="en-US" sz="2200" dirty="0" err="1"/>
              <a:t>DoSomethingCool</a:t>
            </a:r>
            <a:r>
              <a:rPr lang="en-US" sz="2200" dirty="0"/>
              <a:t>(k);</a:t>
            </a:r>
            <a:br>
              <a:rPr lang="en-US" sz="2200" dirty="0"/>
            </a:br>
            <a:r>
              <a:rPr lang="en-US" sz="2200" dirty="0"/>
              <a:t>    k++;</a:t>
            </a:r>
            <a:br>
              <a:rPr lang="en-US" sz="2200" dirty="0"/>
            </a:br>
            <a:r>
              <a:rPr lang="en-US" sz="2200" dirty="0"/>
              <a:t>} </a:t>
            </a:r>
            <a:endParaRPr lang="en-US" sz="1400" dirty="0"/>
          </a:p>
        </p:txBody>
      </p:sp>
      <p:sp>
        <p:nvSpPr>
          <p:cNvPr id="4" name="Segnaposto contenuto 2"/>
          <p:cNvSpPr txBox="1">
            <a:spLocks/>
          </p:cNvSpPr>
          <p:nvPr/>
        </p:nvSpPr>
        <p:spPr>
          <a:xfrm>
            <a:off x="5076056" y="2857897"/>
            <a:ext cx="3331096" cy="263765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buNone/>
            </a:pPr>
            <a:endParaRPr lang="en-US" sz="2200" dirty="0"/>
          </a:p>
          <a:p>
            <a:pPr marL="0" indent="0">
              <a:buNone/>
            </a:pPr>
            <a:r>
              <a:rPr lang="en-US" sz="2200" dirty="0" err="1"/>
              <a:t>int</a:t>
            </a:r>
            <a:r>
              <a:rPr lang="en-US" sz="2200" dirty="0"/>
              <a:t> k = 1001;</a:t>
            </a:r>
          </a:p>
          <a:p>
            <a:pPr marL="0" indent="0">
              <a:buNone/>
            </a:pPr>
            <a:r>
              <a:rPr lang="en-US" sz="2200" dirty="0"/>
              <a:t>do {</a:t>
            </a:r>
          </a:p>
          <a:p>
            <a:pPr marL="0" indent="0">
              <a:buNone/>
            </a:pPr>
            <a:r>
              <a:rPr lang="en-US" sz="2200" dirty="0"/>
              <a:t>    </a:t>
            </a:r>
            <a:r>
              <a:rPr lang="en-US" sz="2200" dirty="0" err="1"/>
              <a:t>DoSomethingCool</a:t>
            </a:r>
            <a:r>
              <a:rPr lang="en-US" sz="2200" dirty="0"/>
              <a:t>(k);</a:t>
            </a:r>
          </a:p>
          <a:p>
            <a:pPr marL="0" indent="0">
              <a:buNone/>
            </a:pPr>
            <a:r>
              <a:rPr lang="en-US" sz="2200" dirty="0"/>
              <a:t>    k++;</a:t>
            </a:r>
          </a:p>
          <a:p>
            <a:pPr marL="0" indent="0">
              <a:buNone/>
            </a:pPr>
            <a:r>
              <a:rPr lang="en-US" sz="2200" dirty="0"/>
              <a:t>} while (k &lt; 1000);</a:t>
            </a:r>
          </a:p>
        </p:txBody>
      </p:sp>
      <p:sp>
        <p:nvSpPr>
          <p:cNvPr id="6" name="Segnaposto contenuto 2"/>
          <p:cNvSpPr txBox="1">
            <a:spLocks/>
          </p:cNvSpPr>
          <p:nvPr/>
        </p:nvSpPr>
        <p:spPr>
          <a:xfrm>
            <a:off x="315119" y="1556792"/>
            <a:ext cx="8686800" cy="155753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buFont typeface="Wingdings 2"/>
              <a:buNone/>
            </a:pPr>
            <a:r>
              <a:rPr lang="en-US" sz="2200" dirty="0"/>
              <a:t>While vs Do While</a:t>
            </a:r>
          </a:p>
        </p:txBody>
      </p:sp>
    </p:spTree>
    <p:extLst>
      <p:ext uri="{BB962C8B-B14F-4D97-AF65-F5344CB8AC3E}">
        <p14:creationId xmlns:p14="http://schemas.microsoft.com/office/powerpoint/2010/main" val="2228325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6" name="Segnaposto contenuto 2"/>
          <p:cNvSpPr txBox="1">
            <a:spLocks/>
          </p:cNvSpPr>
          <p:nvPr/>
        </p:nvSpPr>
        <p:spPr>
          <a:xfrm>
            <a:off x="304800" y="1844824"/>
            <a:ext cx="8686800" cy="2016224"/>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buFont typeface="Wingdings 2"/>
              <a:buNone/>
            </a:pPr>
            <a:r>
              <a:rPr lang="en-US" sz="2200" dirty="0"/>
              <a:t>Good rules for loops</a:t>
            </a:r>
          </a:p>
          <a:p>
            <a:pPr marL="0" indent="0">
              <a:buFont typeface="Wingdings 2"/>
              <a:buNone/>
            </a:pPr>
            <a:endParaRPr lang="en-US" sz="2200" dirty="0"/>
          </a:p>
          <a:p>
            <a:pPr marL="0" indent="0">
              <a:buNone/>
            </a:pPr>
            <a:r>
              <a:rPr lang="it-IT" sz="2200" dirty="0"/>
              <a:t>1: </a:t>
            </a:r>
            <a:r>
              <a:rPr lang="it-IT" sz="2200" dirty="0" err="1"/>
              <a:t>Variable</a:t>
            </a:r>
            <a:r>
              <a:rPr lang="it-IT" sz="2200" dirty="0"/>
              <a:t> </a:t>
            </a:r>
            <a:r>
              <a:rPr lang="it-IT" sz="2200" dirty="0" err="1"/>
              <a:t>Initialization</a:t>
            </a:r>
            <a:r>
              <a:rPr lang="it-IT" sz="2200" dirty="0"/>
              <a:t> </a:t>
            </a:r>
            <a:br>
              <a:rPr lang="it-IT" sz="2200" dirty="0"/>
            </a:br>
            <a:r>
              <a:rPr lang="en-US" sz="2200" dirty="0"/>
              <a:t>2: Loop Control Test </a:t>
            </a:r>
            <a:br>
              <a:rPr lang="en-US" sz="2200" dirty="0"/>
            </a:br>
            <a:r>
              <a:rPr lang="en-US" sz="2200" dirty="0"/>
              <a:t>3: Changing the Loop Control Variable’s State </a:t>
            </a:r>
            <a:br>
              <a:rPr lang="en-US" sz="2400" dirty="0"/>
            </a:br>
            <a:endParaRPr lang="en-US" sz="2200" dirty="0"/>
          </a:p>
        </p:txBody>
      </p:sp>
    </p:spTree>
    <p:extLst>
      <p:ext uri="{BB962C8B-B14F-4D97-AF65-F5344CB8AC3E}">
        <p14:creationId xmlns:p14="http://schemas.microsoft.com/office/powerpoint/2010/main" val="687604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p:txBody>
          <a:bodyPr>
            <a:normAutofit/>
          </a:bodyPr>
          <a:lstStyle/>
          <a:p>
            <a:pPr marL="0" indent="0">
              <a:buNone/>
            </a:pPr>
            <a:r>
              <a:rPr lang="en-US" sz="2200" dirty="0"/>
              <a:t>The Five Program Steps</a:t>
            </a:r>
          </a:p>
          <a:p>
            <a:pPr marL="0" indent="0" algn="just">
              <a:buNone/>
            </a:pPr>
            <a:br>
              <a:rPr lang="en-US" sz="2200" dirty="0"/>
            </a:br>
            <a:r>
              <a:rPr lang="en-US" sz="2200" dirty="0"/>
              <a:t>Every program you can think of can be reduced to five basic program elements, or steps. When you first start to design a program, you should think of that program in terms of the following Five Program Steps.</a:t>
            </a:r>
          </a:p>
          <a:p>
            <a:pPr algn="just">
              <a:buFont typeface="Arial" panose="020B0604020202020204" pitchFamily="34" charset="0"/>
              <a:buChar char="•"/>
            </a:pPr>
            <a:r>
              <a:rPr lang="it-IT" sz="2200" dirty="0" err="1"/>
              <a:t>Initialization</a:t>
            </a:r>
            <a:r>
              <a:rPr lang="it-IT" sz="2200" dirty="0"/>
              <a:t> Step</a:t>
            </a:r>
          </a:p>
          <a:p>
            <a:pPr algn="just">
              <a:buFont typeface="Arial" panose="020B0604020202020204" pitchFamily="34" charset="0"/>
              <a:buChar char="•"/>
            </a:pPr>
            <a:r>
              <a:rPr lang="it-IT" sz="2200" dirty="0"/>
              <a:t>Input Step</a:t>
            </a:r>
          </a:p>
          <a:p>
            <a:pPr algn="just">
              <a:buFont typeface="Arial" panose="020B0604020202020204" pitchFamily="34" charset="0"/>
              <a:buChar char="•"/>
            </a:pPr>
            <a:r>
              <a:rPr lang="it-IT" sz="2200" dirty="0" err="1"/>
              <a:t>Process</a:t>
            </a:r>
            <a:r>
              <a:rPr lang="it-IT" sz="2200" dirty="0"/>
              <a:t> Step</a:t>
            </a:r>
          </a:p>
          <a:p>
            <a:pPr algn="just">
              <a:buFont typeface="Arial" panose="020B0604020202020204" pitchFamily="34" charset="0"/>
              <a:buChar char="•"/>
            </a:pPr>
            <a:r>
              <a:rPr lang="it-IT" sz="2200" dirty="0"/>
              <a:t>Output Step</a:t>
            </a:r>
          </a:p>
          <a:p>
            <a:pPr algn="just">
              <a:buFont typeface="Arial" panose="020B0604020202020204" pitchFamily="34" charset="0"/>
              <a:buChar char="•"/>
            </a:pPr>
            <a:r>
              <a:rPr lang="it-IT" sz="2200" dirty="0" err="1"/>
              <a:t>Termination</a:t>
            </a:r>
            <a:r>
              <a:rPr lang="it-IT" sz="2200" dirty="0"/>
              <a:t> Step</a:t>
            </a:r>
          </a:p>
        </p:txBody>
      </p:sp>
    </p:spTree>
    <p:extLst>
      <p:ext uri="{BB962C8B-B14F-4D97-AF65-F5344CB8AC3E}">
        <p14:creationId xmlns:p14="http://schemas.microsoft.com/office/powerpoint/2010/main" val="755273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p:txBody>
          <a:bodyPr>
            <a:normAutofit/>
          </a:bodyPr>
          <a:lstStyle/>
          <a:p>
            <a:pPr marL="0" indent="0" algn="just">
              <a:buNone/>
            </a:pPr>
            <a:r>
              <a:rPr lang="en-US" sz="2200" dirty="0"/>
              <a:t>Initialization</a:t>
            </a:r>
          </a:p>
          <a:p>
            <a:pPr marL="0" indent="0" algn="just">
              <a:buNone/>
            </a:pPr>
            <a:br>
              <a:rPr lang="it-IT" sz="2200" dirty="0"/>
            </a:br>
            <a:r>
              <a:rPr lang="en-US" sz="2200" dirty="0"/>
              <a:t>The purpose of the Initialization Step is to establish the environment in which the program will run. Simply stated, the Initialization Step does whatever background preparation must be done before the program can begin execution to solve its primary task. </a:t>
            </a:r>
          </a:p>
          <a:p>
            <a:pPr marL="0" indent="0" algn="just">
              <a:buNone/>
            </a:pPr>
            <a:endParaRPr lang="it-IT" dirty="0"/>
          </a:p>
        </p:txBody>
      </p:sp>
    </p:spTree>
    <p:extLst>
      <p:ext uri="{BB962C8B-B14F-4D97-AF65-F5344CB8AC3E}">
        <p14:creationId xmlns:p14="http://schemas.microsoft.com/office/powerpoint/2010/main" val="1535971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p:txBody>
          <a:bodyPr>
            <a:normAutofit/>
          </a:bodyPr>
          <a:lstStyle/>
          <a:p>
            <a:pPr marL="0" indent="0" algn="just">
              <a:buNone/>
            </a:pPr>
            <a:r>
              <a:rPr lang="it-IT" sz="2200" dirty="0"/>
              <a:t>Input </a:t>
            </a:r>
          </a:p>
          <a:p>
            <a:pPr marL="0" indent="0" algn="just">
              <a:buNone/>
            </a:pPr>
            <a:endParaRPr lang="it-IT" sz="2200" dirty="0"/>
          </a:p>
          <a:p>
            <a:pPr marL="0" indent="0" algn="just">
              <a:buNone/>
            </a:pPr>
            <a:r>
              <a:rPr lang="en-US" sz="2200" dirty="0"/>
              <a:t>Almost every computer program has a task that is designed to take some existing state of information, process it in some way, and show the new state of that information.</a:t>
            </a:r>
          </a:p>
          <a:p>
            <a:pPr marL="0" indent="0" algn="just">
              <a:buNone/>
            </a:pPr>
            <a:br>
              <a:rPr lang="en-US" dirty="0"/>
            </a:br>
            <a:br>
              <a:rPr lang="it-IT" dirty="0"/>
            </a:br>
            <a:endParaRPr lang="it-IT" dirty="0"/>
          </a:p>
        </p:txBody>
      </p:sp>
    </p:spTree>
    <p:extLst>
      <p:ext uri="{BB962C8B-B14F-4D97-AF65-F5344CB8AC3E}">
        <p14:creationId xmlns:p14="http://schemas.microsoft.com/office/powerpoint/2010/main" val="2309962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p:txBody>
          <a:bodyPr>
            <a:normAutofit/>
          </a:bodyPr>
          <a:lstStyle/>
          <a:p>
            <a:pPr marL="0" indent="0">
              <a:buNone/>
            </a:pPr>
            <a:r>
              <a:rPr lang="it-IT" sz="2200" dirty="0" err="1"/>
              <a:t>Process</a:t>
            </a:r>
            <a:br>
              <a:rPr lang="it-IT" sz="2200" dirty="0"/>
            </a:br>
            <a:endParaRPr lang="it-IT" sz="2200" dirty="0"/>
          </a:p>
          <a:p>
            <a:pPr marL="0" indent="0">
              <a:buNone/>
            </a:pPr>
            <a:r>
              <a:rPr lang="en-US" sz="2200" dirty="0"/>
              <a:t>The Process Step is responsible for taking a set of inputs and processing it to get a new set of data. </a:t>
            </a:r>
            <a:br>
              <a:rPr lang="en-US" dirty="0"/>
            </a:br>
            <a:endParaRPr lang="it-IT" dirty="0"/>
          </a:p>
        </p:txBody>
      </p:sp>
    </p:spTree>
    <p:extLst>
      <p:ext uri="{BB962C8B-B14F-4D97-AF65-F5344CB8AC3E}">
        <p14:creationId xmlns:p14="http://schemas.microsoft.com/office/powerpoint/2010/main" val="3346375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p:txBody>
          <a:bodyPr>
            <a:normAutofit/>
          </a:bodyPr>
          <a:lstStyle/>
          <a:p>
            <a:pPr marL="0" indent="0">
              <a:buNone/>
            </a:pPr>
            <a:r>
              <a:rPr lang="it-IT" sz="2200" dirty="0"/>
              <a:t>Output</a:t>
            </a:r>
          </a:p>
          <a:p>
            <a:pPr marL="0" indent="0">
              <a:buNone/>
            </a:pPr>
            <a:endParaRPr lang="it-IT" sz="2200" dirty="0"/>
          </a:p>
          <a:p>
            <a:pPr marL="0" indent="0">
              <a:buNone/>
            </a:pPr>
            <a:r>
              <a:rPr lang="en-US" sz="2200" dirty="0"/>
              <a:t>After the Process Step has finished its work, the new value is typically output on some display device.</a:t>
            </a:r>
          </a:p>
          <a:p>
            <a:pPr marL="0" indent="0">
              <a:buNone/>
            </a:pPr>
            <a:endParaRPr lang="it-IT" dirty="0"/>
          </a:p>
        </p:txBody>
      </p:sp>
    </p:spTree>
    <p:extLst>
      <p:ext uri="{BB962C8B-B14F-4D97-AF65-F5344CB8AC3E}">
        <p14:creationId xmlns:p14="http://schemas.microsoft.com/office/powerpoint/2010/main" val="29294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1907704" y="2924944"/>
            <a:ext cx="4943725" cy="864096"/>
          </a:xfrm>
        </p:spPr>
        <p:txBody>
          <a:bodyPr>
            <a:normAutofit fontScale="77500" lnSpcReduction="20000"/>
          </a:bodyPr>
          <a:lstStyle/>
          <a:p>
            <a:pPr marL="0" indent="0">
              <a:buNone/>
            </a:pPr>
            <a:r>
              <a:rPr lang="en-US" sz="5400" dirty="0"/>
              <a:t>Where to start from?</a:t>
            </a:r>
            <a:br>
              <a:rPr lang="en-US" sz="2400" dirty="0"/>
            </a:br>
            <a:endParaRPr lang="en-US" sz="2400" dirty="0"/>
          </a:p>
          <a:p>
            <a:pPr marL="0" indent="0">
              <a:buNone/>
            </a:pPr>
            <a:endParaRPr lang="it-IT" sz="2400" dirty="0"/>
          </a:p>
        </p:txBody>
      </p:sp>
    </p:spTree>
    <p:extLst>
      <p:ext uri="{BB962C8B-B14F-4D97-AF65-F5344CB8AC3E}">
        <p14:creationId xmlns:p14="http://schemas.microsoft.com/office/powerpoint/2010/main" val="9450130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p:txBody>
          <a:bodyPr>
            <a:normAutofit/>
          </a:bodyPr>
          <a:lstStyle/>
          <a:p>
            <a:pPr marL="0" indent="0" algn="just">
              <a:buNone/>
            </a:pPr>
            <a:r>
              <a:rPr lang="it-IT" sz="2200" dirty="0" err="1"/>
              <a:t>Termination</a:t>
            </a:r>
            <a:endParaRPr lang="it-IT" sz="2200" dirty="0"/>
          </a:p>
          <a:p>
            <a:pPr marL="0" indent="0" algn="just">
              <a:buNone/>
            </a:pPr>
            <a:endParaRPr lang="it-IT" sz="2200" dirty="0"/>
          </a:p>
          <a:p>
            <a:pPr marL="0" indent="0" algn="just">
              <a:buNone/>
            </a:pPr>
            <a:r>
              <a:rPr lang="en-US" sz="2200" dirty="0"/>
              <a:t>The Termination Step has the responsibility of “cleaning up” after the program is finished performing its task.</a:t>
            </a:r>
            <a:endParaRPr lang="it-IT" sz="2200" dirty="0"/>
          </a:p>
        </p:txBody>
      </p:sp>
    </p:spTree>
    <p:extLst>
      <p:ext uri="{BB962C8B-B14F-4D97-AF65-F5344CB8AC3E}">
        <p14:creationId xmlns:p14="http://schemas.microsoft.com/office/powerpoint/2010/main" val="290948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p:txBody>
          <a:bodyPr/>
          <a:lstStyle/>
          <a:p>
            <a:pPr marL="0" indent="0">
              <a:buNone/>
            </a:pPr>
            <a:r>
              <a:rPr lang="en-US" dirty="0"/>
              <a:t>All programming languages are built from four basic elements: </a:t>
            </a:r>
            <a:br>
              <a:rPr lang="en-US" dirty="0"/>
            </a:br>
            <a:endParaRPr lang="it-IT" dirty="0"/>
          </a:p>
          <a:p>
            <a:pPr marL="0" indent="0">
              <a:buNone/>
            </a:pPr>
            <a:r>
              <a:rPr lang="it-IT" dirty="0"/>
              <a:t>1. </a:t>
            </a:r>
            <a:r>
              <a:rPr lang="en-US" dirty="0"/>
              <a:t>Expressions</a:t>
            </a:r>
            <a:br>
              <a:rPr lang="it-IT" dirty="0"/>
            </a:br>
            <a:r>
              <a:rPr lang="it-IT" dirty="0"/>
              <a:t>2. </a:t>
            </a:r>
            <a:r>
              <a:rPr lang="en-US" dirty="0"/>
              <a:t>Statements</a:t>
            </a:r>
            <a:br>
              <a:rPr lang="it-IT" dirty="0"/>
            </a:br>
            <a:r>
              <a:rPr lang="it-IT" dirty="0"/>
              <a:t>3. Statement </a:t>
            </a:r>
            <a:r>
              <a:rPr lang="en-US" dirty="0"/>
              <a:t>blocks</a:t>
            </a:r>
            <a:br>
              <a:rPr lang="it-IT" dirty="0"/>
            </a:br>
            <a:r>
              <a:rPr lang="it-IT" dirty="0"/>
              <a:t>4. </a:t>
            </a:r>
            <a:r>
              <a:rPr lang="en-US" dirty="0"/>
              <a:t>Function</a:t>
            </a:r>
            <a:r>
              <a:rPr lang="it-IT" dirty="0"/>
              <a:t> </a:t>
            </a:r>
            <a:r>
              <a:rPr lang="en-US" dirty="0"/>
              <a:t>blocks</a:t>
            </a:r>
            <a:r>
              <a:rPr lang="it-IT" dirty="0"/>
              <a:t> </a:t>
            </a:r>
            <a:br>
              <a:rPr lang="it-IT" dirty="0"/>
            </a:br>
            <a:endParaRPr lang="it-IT" dirty="0"/>
          </a:p>
        </p:txBody>
      </p:sp>
    </p:spTree>
    <p:extLst>
      <p:ext uri="{BB962C8B-B14F-4D97-AF65-F5344CB8AC3E}">
        <p14:creationId xmlns:p14="http://schemas.microsoft.com/office/powerpoint/2010/main" val="172941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p:txBody>
          <a:bodyPr>
            <a:normAutofit fontScale="70000" lnSpcReduction="20000"/>
          </a:bodyPr>
          <a:lstStyle/>
          <a:p>
            <a:pPr marL="0" indent="0">
              <a:buNone/>
            </a:pPr>
            <a:r>
              <a:rPr lang="it-IT" dirty="0" err="1"/>
              <a:t>What’s</a:t>
            </a:r>
            <a:r>
              <a:rPr lang="it-IT" dirty="0"/>
              <a:t> an </a:t>
            </a:r>
            <a:r>
              <a:rPr lang="it-IT" dirty="0" err="1"/>
              <a:t>expression</a:t>
            </a:r>
            <a:r>
              <a:rPr lang="it-IT" dirty="0"/>
              <a:t>:</a:t>
            </a:r>
          </a:p>
          <a:p>
            <a:pPr marL="0" indent="0">
              <a:buNone/>
            </a:pPr>
            <a:endParaRPr lang="it-IT" dirty="0"/>
          </a:p>
          <a:p>
            <a:pPr marL="0" indent="0" algn="just">
              <a:buNone/>
            </a:pPr>
            <a:r>
              <a:rPr lang="en-US" dirty="0"/>
              <a:t>An </a:t>
            </a:r>
            <a:r>
              <a:rPr lang="en-US" i="1" dirty="0"/>
              <a:t>expression </a:t>
            </a:r>
            <a:r>
              <a:rPr lang="en-US" dirty="0"/>
              <a:t>is created by combining operands and operators. Simply stated, an </a:t>
            </a:r>
            <a:r>
              <a:rPr lang="en-US" i="1" dirty="0"/>
              <a:t>operand </a:t>
            </a:r>
            <a:r>
              <a:rPr lang="en-US" dirty="0"/>
              <a:t>is typically a piece of data that is acted on by an operator. An </a:t>
            </a:r>
            <a:r>
              <a:rPr lang="en-US" i="1" dirty="0"/>
              <a:t>operator </a:t>
            </a:r>
            <a:r>
              <a:rPr lang="en-US" dirty="0"/>
              <a:t>is often a mathematical or logical action that is performed on one or more operands.									</a:t>
            </a:r>
            <a:br>
              <a:rPr lang="en-US" dirty="0"/>
            </a:br>
            <a:r>
              <a:rPr lang="en-US" dirty="0"/>
              <a:t>For example:</a:t>
            </a:r>
          </a:p>
          <a:p>
            <a:pPr marL="0" indent="0" algn="just">
              <a:buNone/>
            </a:pPr>
            <a:endParaRPr lang="en-US" dirty="0"/>
          </a:p>
          <a:p>
            <a:pPr marL="0" indent="0">
              <a:buNone/>
            </a:pPr>
            <a:r>
              <a:rPr lang="en-US" dirty="0"/>
              <a:t>22</a:t>
            </a:r>
            <a:br>
              <a:rPr lang="en-US" dirty="0"/>
            </a:br>
            <a:r>
              <a:rPr lang="en-US" dirty="0"/>
              <a:t>a + b</a:t>
            </a:r>
            <a:br>
              <a:rPr lang="en-US" dirty="0"/>
            </a:br>
            <a:r>
              <a:rPr lang="en-US" dirty="0"/>
              <a:t>m – 3000</a:t>
            </a:r>
            <a:br>
              <a:rPr lang="en-US" dirty="0"/>
            </a:br>
            <a:r>
              <a:rPr lang="en-US" dirty="0"/>
              <a:t>g &lt; d </a:t>
            </a:r>
            <a:br>
              <a:rPr lang="en-US" dirty="0"/>
            </a:br>
            <a:br>
              <a:rPr lang="it-IT" dirty="0"/>
            </a:br>
            <a:endParaRPr lang="it-IT" dirty="0"/>
          </a:p>
        </p:txBody>
      </p:sp>
    </p:spTree>
    <p:extLst>
      <p:ext uri="{BB962C8B-B14F-4D97-AF65-F5344CB8AC3E}">
        <p14:creationId xmlns:p14="http://schemas.microsoft.com/office/powerpoint/2010/main" val="249439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1554163"/>
            <a:ext cx="8686800" cy="722710"/>
          </a:xfrm>
        </p:spPr>
        <p:txBody>
          <a:bodyPr>
            <a:normAutofit/>
          </a:bodyPr>
          <a:lstStyle/>
          <a:p>
            <a:pPr marL="0" indent="0">
              <a:buNone/>
            </a:pPr>
            <a:r>
              <a:rPr lang="en-US" i="1" dirty="0"/>
              <a:t>Operator precedence</a:t>
            </a:r>
            <a:endParaRPr lang="it-IT" dirty="0"/>
          </a:p>
        </p:txBody>
      </p:sp>
      <p:pic>
        <p:nvPicPr>
          <p:cNvPr id="1026" name="Picture 2" descr="http://ee.hawaii.edu/~tep/EE160/Book/chap5/_28291_table577.gif"/>
          <p:cNvPicPr>
            <a:picLocks noChangeAspect="1" noChangeArrowheads="1"/>
          </p:cNvPicPr>
          <p:nvPr/>
        </p:nvPicPr>
        <p:blipFill rotWithShape="1">
          <a:blip r:embed="rId2">
            <a:extLst>
              <a:ext uri="{28A0092B-C50C-407E-A947-70E740481C1C}">
                <a14:useLocalDpi xmlns:a14="http://schemas.microsoft.com/office/drawing/2010/main" val="0"/>
              </a:ext>
            </a:extLst>
          </a:blip>
          <a:srcRect t="1" b="6945"/>
          <a:stretch/>
        </p:blipFill>
        <p:spPr bwMode="auto">
          <a:xfrm>
            <a:off x="4283968" y="1412777"/>
            <a:ext cx="3960440" cy="541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11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3" name="Segnaposto contenuto 2"/>
          <p:cNvSpPr>
            <a:spLocks noGrp="1"/>
          </p:cNvSpPr>
          <p:nvPr>
            <p:ph idx="1"/>
          </p:nvPr>
        </p:nvSpPr>
        <p:spPr>
          <a:xfrm>
            <a:off x="304800" y="1916832"/>
            <a:ext cx="8686800" cy="3603030"/>
          </a:xfrm>
        </p:spPr>
        <p:txBody>
          <a:bodyPr>
            <a:normAutofit/>
          </a:bodyPr>
          <a:lstStyle/>
          <a:p>
            <a:pPr marL="0" indent="0">
              <a:buNone/>
            </a:pPr>
            <a:r>
              <a:rPr lang="it-IT" sz="2200" dirty="0" err="1"/>
              <a:t>What’s</a:t>
            </a:r>
            <a:r>
              <a:rPr lang="it-IT" sz="2200" dirty="0"/>
              <a:t> a statement:</a:t>
            </a:r>
          </a:p>
          <a:p>
            <a:pPr marL="0" indent="0">
              <a:buNone/>
            </a:pPr>
            <a:endParaRPr lang="it-IT" sz="2200" dirty="0"/>
          </a:p>
          <a:p>
            <a:pPr marL="0" indent="0">
              <a:buNone/>
            </a:pPr>
            <a:r>
              <a:rPr lang="en-US" sz="2200" dirty="0"/>
              <a:t>A statement is a complete C instruction for the computer. All C statements end with a semicolon (;). The following are examples of C statements:</a:t>
            </a:r>
          </a:p>
          <a:p>
            <a:pPr marL="0" indent="0">
              <a:buNone/>
            </a:pPr>
            <a:br>
              <a:rPr lang="en-US" sz="2200" dirty="0"/>
            </a:br>
            <a:r>
              <a:rPr lang="en-US" sz="2200" dirty="0" err="1"/>
              <a:t>i</a:t>
            </a:r>
            <a:r>
              <a:rPr lang="en-US" sz="2200" dirty="0"/>
              <a:t> = 50;</a:t>
            </a:r>
            <a:br>
              <a:rPr lang="en-US" sz="2200" dirty="0"/>
            </a:br>
            <a:r>
              <a:rPr lang="en-US" sz="2200" dirty="0"/>
              <a:t>a = b + c;</a:t>
            </a:r>
            <a:br>
              <a:rPr lang="en-US" sz="2200" dirty="0"/>
            </a:br>
            <a:r>
              <a:rPr lang="en-US" sz="2200" dirty="0"/>
              <a:t>m = d / 2; </a:t>
            </a:r>
            <a:endParaRPr lang="it-IT" dirty="0"/>
          </a:p>
        </p:txBody>
      </p:sp>
    </p:spTree>
    <p:extLst>
      <p:ext uri="{BB962C8B-B14F-4D97-AF65-F5344CB8AC3E}">
        <p14:creationId xmlns:p14="http://schemas.microsoft.com/office/powerpoint/2010/main" val="18666658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jectOverviewPresentation">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perspectiveFront" fov="60000">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0EB353-B075-4294-95C2-1EC6FDA8EA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ProjectOverviewPresentation</Template>
  <TotalTime>0</TotalTime>
  <Words>2302</Words>
  <Application>Microsoft Office PowerPoint</Application>
  <PresentationFormat>Presentazione su schermo (4:3)</PresentationFormat>
  <Paragraphs>273</Paragraphs>
  <Slides>50</Slides>
  <Notes>29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50</vt:i4>
      </vt:variant>
    </vt:vector>
  </HeadingPairs>
  <TitlesOfParts>
    <vt:vector size="56" baseType="lpstr">
      <vt:lpstr>Arial</vt:lpstr>
      <vt:lpstr>Calibri</vt:lpstr>
      <vt:lpstr>Franklin Gothic Book</vt:lpstr>
      <vt:lpstr>Franklin Gothic Medium</vt:lpstr>
      <vt:lpstr>Wingdings 2</vt:lpstr>
      <vt:lpstr>ProjectOverviewPresentation</vt:lpstr>
      <vt:lpstr>ARDUINO AND MICROCONTROLLERS</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basic tools</vt:lpstr>
      <vt:lpstr>Arduino basic tools</vt:lpstr>
      <vt:lpstr>Arduino basic tools</vt:lpstr>
      <vt:lpstr>Arduino basic tools</vt:lpstr>
      <vt:lpstr>Arduino basic tools</vt:lpstr>
      <vt:lpstr>Arduino basic tools</vt:lpstr>
      <vt:lpstr>Arduino basic tools</vt:lpstr>
      <vt:lpstr>Arduino basic tools</vt:lpstr>
      <vt:lpstr>Arduino basic tools</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2014-11-16T16:50:22Z</dcterms:created>
  <dcterms:modified xsi:type="dcterms:W3CDTF">2022-03-08T15:00:31Z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TC100851999990</vt:lpwstr>
  </property>
</Properties>
</file>