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5.xml" ContentType="application/vnd.openxmlformats-officedocument.presentationml.notesSlide+xml"/>
  <Override PartName="/ppt/theme/themeOverride20.xml" ContentType="application/vnd.openxmlformats-officedocument.themeOverride+xml"/>
  <Override PartName="/ppt/notesSlides/notesSlide6.xml" ContentType="application/vnd.openxmlformats-officedocument.presentationml.notesSlide+xml"/>
  <Override PartName="/ppt/theme/themeOverride21.xml" ContentType="application/vnd.openxmlformats-officedocument.themeOverride+xml"/>
  <Override PartName="/ppt/notesSlides/notesSlide7.xml" ContentType="application/vnd.openxmlformats-officedocument.presentationml.notesSlide+xml"/>
  <Override PartName="/ppt/theme/themeOverride22.xml" ContentType="application/vnd.openxmlformats-officedocument.themeOverride+xml"/>
  <Override PartName="/ppt/notesSlides/notesSlide8.xml" ContentType="application/vnd.openxmlformats-officedocument.presentationml.notesSlide+xml"/>
  <Override PartName="/ppt/theme/themeOverride23.xml" ContentType="application/vnd.openxmlformats-officedocument.themeOverride+xml"/>
  <Override PartName="/ppt/notesSlides/notesSlide9.xml" ContentType="application/vnd.openxmlformats-officedocument.presentationml.notesSlide+xml"/>
  <Override PartName="/ppt/theme/themeOverride24.xml" ContentType="application/vnd.openxmlformats-officedocument.themeOverride+xml"/>
  <Override PartName="/ppt/notesSlides/notesSlide10.xml" ContentType="application/vnd.openxmlformats-officedocument.presentationml.notesSlide+xml"/>
  <Override PartName="/ppt/theme/themeOverride25.xml" ContentType="application/vnd.openxmlformats-officedocument.themeOverride+xml"/>
  <Override PartName="/ppt/notesSlides/notesSlide11.xml" ContentType="application/vnd.openxmlformats-officedocument.presentationml.notesSlide+xml"/>
  <Override PartName="/ppt/theme/themeOverride26.xml" ContentType="application/vnd.openxmlformats-officedocument.themeOverride+xml"/>
  <Override PartName="/ppt/notesSlides/notesSlide12.xml" ContentType="application/vnd.openxmlformats-officedocument.presentationml.notesSlide+xml"/>
  <Override PartName="/ppt/theme/themeOverride27.xml" ContentType="application/vnd.openxmlformats-officedocument.themeOverride+xml"/>
  <Override PartName="/ppt/notesSlides/notesSlide13.xml" ContentType="application/vnd.openxmlformats-officedocument.presentationml.notesSlide+xml"/>
  <Override PartName="/ppt/theme/themeOverride28.xml" ContentType="application/vnd.openxmlformats-officedocument.themeOverride+xml"/>
  <Override PartName="/ppt/notesSlides/notesSlide14.xml" ContentType="application/vnd.openxmlformats-officedocument.presentationml.notesSlide+xml"/>
  <Override PartName="/ppt/theme/themeOverride29.xml" ContentType="application/vnd.openxmlformats-officedocument.themeOverride+xml"/>
  <Override PartName="/ppt/notesSlides/notesSlide15.xml" ContentType="application/vnd.openxmlformats-officedocument.presentationml.notesSlide+xml"/>
  <Override PartName="/ppt/theme/themeOverride30.xml" ContentType="application/vnd.openxmlformats-officedocument.themeOverride+xml"/>
  <Override PartName="/ppt/notesSlides/notesSlide16.xml" ContentType="application/vnd.openxmlformats-officedocument.presentationml.notesSlide+xml"/>
  <Override PartName="/ppt/theme/themeOverride31.xml" ContentType="application/vnd.openxmlformats-officedocument.themeOverride+xml"/>
  <Override PartName="/ppt/notesSlides/notesSlide17.xml" ContentType="application/vnd.openxmlformats-officedocument.presentationml.notesSlide+xml"/>
  <Override PartName="/ppt/theme/themeOverride32.xml" ContentType="application/vnd.openxmlformats-officedocument.themeOverride+xml"/>
  <Override PartName="/ppt/notesSlides/notesSlide18.xml" ContentType="application/vnd.openxmlformats-officedocument.presentationml.notesSlide+xml"/>
  <Override PartName="/ppt/theme/themeOverride33.xml" ContentType="application/vnd.openxmlformats-officedocument.themeOverride+xml"/>
  <Override PartName="/ppt/notesSlides/notesSlide19.xml" ContentType="application/vnd.openxmlformats-officedocument.presentationml.notesSlide+xml"/>
  <Override PartName="/ppt/theme/themeOverride34.xml" ContentType="application/vnd.openxmlformats-officedocument.themeOverride+xml"/>
  <Override PartName="/ppt/notesSlides/notesSlide20.xml" ContentType="application/vnd.openxmlformats-officedocument.presentationml.notesSlide+xml"/>
  <Override PartName="/ppt/theme/themeOverride35.xml" ContentType="application/vnd.openxmlformats-officedocument.themeOverride+xml"/>
  <Override PartName="/ppt/notesSlides/notesSlide21.xml" ContentType="application/vnd.openxmlformats-officedocument.presentationml.notesSlide+xml"/>
  <Override PartName="/ppt/theme/themeOverride36.xml" ContentType="application/vnd.openxmlformats-officedocument.themeOverride+xml"/>
  <Override PartName="/ppt/notesSlides/notesSlide22.xml" ContentType="application/vnd.openxmlformats-officedocument.presentationml.notesSlide+xml"/>
  <Override PartName="/ppt/theme/themeOverride37.xml" ContentType="application/vnd.openxmlformats-officedocument.themeOverride+xml"/>
  <Override PartName="/ppt/notesSlides/notesSlide23.xml" ContentType="application/vnd.openxmlformats-officedocument.presentationml.notesSlide+xml"/>
  <Override PartName="/ppt/theme/themeOverride38.xml" ContentType="application/vnd.openxmlformats-officedocument.themeOverride+xml"/>
  <Override PartName="/ppt/notesSlides/notesSlide24.xml" ContentType="application/vnd.openxmlformats-officedocument.presentationml.notesSlide+xml"/>
  <Override PartName="/ppt/theme/themeOverride39.xml" ContentType="application/vnd.openxmlformats-officedocument.themeOverride+xml"/>
  <Override PartName="/ppt/notesSlides/notesSlide25.xml" ContentType="application/vnd.openxmlformats-officedocument.presentationml.notesSlide+xml"/>
  <Override PartName="/ppt/theme/themeOverride40.xml" ContentType="application/vnd.openxmlformats-officedocument.themeOverride+xml"/>
  <Override PartName="/ppt/notesSlides/notesSlide26.xml" ContentType="application/vnd.openxmlformats-officedocument.presentationml.notesSlide+xml"/>
  <Override PartName="/ppt/theme/themeOverride41.xml" ContentType="application/vnd.openxmlformats-officedocument.themeOverride+xml"/>
  <Override PartName="/ppt/notesSlides/notesSlide27.xml" ContentType="application/vnd.openxmlformats-officedocument.presentationml.notesSlide+xml"/>
  <Override PartName="/ppt/theme/themeOverride42.xml" ContentType="application/vnd.openxmlformats-officedocument.themeOverride+xml"/>
  <Override PartName="/ppt/notesSlides/notesSlide28.xml" ContentType="application/vnd.openxmlformats-officedocument.presentationml.notesSlide+xml"/>
  <Override PartName="/ppt/theme/themeOverride43.xml" ContentType="application/vnd.openxmlformats-officedocument.themeOverride+xml"/>
  <Override PartName="/ppt/notesSlides/notesSlide29.xml" ContentType="application/vnd.openxmlformats-officedocument.presentationml.notesSlide+xml"/>
  <Override PartName="/ppt/theme/themeOverride44.xml" ContentType="application/vnd.openxmlformats-officedocument.themeOverride+xml"/>
  <Override PartName="/ppt/notesSlides/notesSlide30.xml" ContentType="application/vnd.openxmlformats-officedocument.presentationml.notesSlide+xml"/>
  <Override PartName="/ppt/theme/themeOverride45.xml" ContentType="application/vnd.openxmlformats-officedocument.themeOverride+xml"/>
  <Override PartName="/ppt/notesSlides/notesSlide31.xml" ContentType="application/vnd.openxmlformats-officedocument.presentationml.notesSl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54"/>
  </p:notesMasterIdLst>
  <p:handoutMasterIdLst>
    <p:handoutMasterId r:id="rId55"/>
  </p:handoutMasterIdLst>
  <p:sldIdLst>
    <p:sldId id="256" r:id="rId3"/>
    <p:sldId id="257" r:id="rId4"/>
    <p:sldId id="258" r:id="rId5"/>
    <p:sldId id="259" r:id="rId6"/>
    <p:sldId id="261" r:id="rId7"/>
    <p:sldId id="260" r:id="rId8"/>
    <p:sldId id="262" r:id="rId9"/>
    <p:sldId id="263" r:id="rId10"/>
    <p:sldId id="264" r:id="rId11"/>
    <p:sldId id="265" r:id="rId12"/>
    <p:sldId id="272" r:id="rId13"/>
    <p:sldId id="273" r:id="rId14"/>
    <p:sldId id="266" r:id="rId15"/>
    <p:sldId id="274" r:id="rId16"/>
    <p:sldId id="267" r:id="rId17"/>
    <p:sldId id="275" r:id="rId18"/>
    <p:sldId id="276" r:id="rId19"/>
    <p:sldId id="277" r:id="rId20"/>
    <p:sldId id="278" r:id="rId21"/>
    <p:sldId id="279" r:id="rId22"/>
    <p:sldId id="280" r:id="rId23"/>
    <p:sldId id="281" r:id="rId24"/>
    <p:sldId id="282" r:id="rId25"/>
    <p:sldId id="283" r:id="rId26"/>
    <p:sldId id="284" r:id="rId27"/>
    <p:sldId id="286" r:id="rId28"/>
    <p:sldId id="285" r:id="rId29"/>
    <p:sldId id="287" r:id="rId30"/>
    <p:sldId id="289" r:id="rId31"/>
    <p:sldId id="290" r:id="rId32"/>
    <p:sldId id="291" r:id="rId33"/>
    <p:sldId id="292" r:id="rId34"/>
    <p:sldId id="293" r:id="rId35"/>
    <p:sldId id="294" r:id="rId36"/>
    <p:sldId id="295" r:id="rId37"/>
    <p:sldId id="296" r:id="rId38"/>
    <p:sldId id="297" r:id="rId39"/>
    <p:sldId id="299" r:id="rId40"/>
    <p:sldId id="298" r:id="rId41"/>
    <p:sldId id="300" r:id="rId42"/>
    <p:sldId id="301" r:id="rId43"/>
    <p:sldId id="288" r:id="rId44"/>
    <p:sldId id="271" r:id="rId45"/>
    <p:sldId id="303" r:id="rId46"/>
    <p:sldId id="304" r:id="rId47"/>
    <p:sldId id="305" r:id="rId48"/>
    <p:sldId id="306" r:id="rId49"/>
    <p:sldId id="302" r:id="rId50"/>
    <p:sldId id="309" r:id="rId51"/>
    <p:sldId id="268" r:id="rId52"/>
    <p:sldId id="269" r:id="rId5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7" autoAdjust="0"/>
  </p:normalViewPr>
  <p:slideViewPr>
    <p:cSldViewPr>
      <p:cViewPr varScale="1">
        <p:scale>
          <a:sx n="149" d="100"/>
          <a:sy n="149" d="100"/>
        </p:scale>
        <p:origin x="2140" y="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03170175-C3ED-4C72-B085-79CCCD670CC9}" type="datetimeFigureOut">
              <a:rPr lang="en-US" smtClean="0"/>
              <a:pPr/>
              <a:t>3/8/2022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92977F1F-E40B-4E53-8E11-28ED506983A2}" type="slidenum">
              <a:rPr lang="en-US" smtClean="0"/>
              <a:pPr/>
              <a:t>‹N›</a:t>
            </a:fld>
            <a:endParaRPr lang="en-US"/>
          </a:p>
        </p:txBody>
      </p:sp>
    </p:spTree>
    <p:extLst>
      <p:ext uri="{BB962C8B-B14F-4D97-AF65-F5344CB8AC3E}">
        <p14:creationId xmlns:p14="http://schemas.microsoft.com/office/powerpoint/2010/main" val="172970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p>
            <a:fld id="{2D9FB51A-E05F-4494-ADA5-A77EAE266FCF}" type="datetimeFigureOut">
              <a:rPr lang="en-US" smtClean="0"/>
              <a:pPr/>
              <a:t>3/8/2022</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CD1B0D-083E-4DA2-81AD-16B7E971189E}" type="slidenum">
              <a:rPr lang="en-US" smtClean="0"/>
              <a:pPr/>
              <a:t>‹N›</a:t>
            </a:fld>
            <a:endParaRPr lang="en-US"/>
          </a:p>
        </p:txBody>
      </p:sp>
    </p:spTree>
    <p:extLst>
      <p:ext uri="{BB962C8B-B14F-4D97-AF65-F5344CB8AC3E}">
        <p14:creationId xmlns:p14="http://schemas.microsoft.com/office/powerpoint/2010/main" val="87443581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3/8/2022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29</a:t>
            </a:fld>
            <a:endParaRPr lang="en-US"/>
          </a:p>
        </p:txBody>
      </p:sp>
    </p:spTree>
    <p:extLst>
      <p:ext uri="{BB962C8B-B14F-4D97-AF65-F5344CB8AC3E}">
        <p14:creationId xmlns:p14="http://schemas.microsoft.com/office/powerpoint/2010/main" val="293405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30</a:t>
            </a:fld>
            <a:endParaRPr lang="en-US"/>
          </a:p>
        </p:txBody>
      </p:sp>
    </p:spTree>
    <p:extLst>
      <p:ext uri="{BB962C8B-B14F-4D97-AF65-F5344CB8AC3E}">
        <p14:creationId xmlns:p14="http://schemas.microsoft.com/office/powerpoint/2010/main" val="98819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31</a:t>
            </a:fld>
            <a:endParaRPr lang="en-US"/>
          </a:p>
        </p:txBody>
      </p:sp>
    </p:spTree>
    <p:extLst>
      <p:ext uri="{BB962C8B-B14F-4D97-AF65-F5344CB8AC3E}">
        <p14:creationId xmlns:p14="http://schemas.microsoft.com/office/powerpoint/2010/main" val="38836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32</a:t>
            </a:fld>
            <a:endParaRPr lang="en-US"/>
          </a:p>
        </p:txBody>
      </p:sp>
    </p:spTree>
    <p:extLst>
      <p:ext uri="{BB962C8B-B14F-4D97-AF65-F5344CB8AC3E}">
        <p14:creationId xmlns:p14="http://schemas.microsoft.com/office/powerpoint/2010/main" val="263153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33</a:t>
            </a:fld>
            <a:endParaRPr lang="en-US"/>
          </a:p>
        </p:txBody>
      </p:sp>
    </p:spTree>
    <p:extLst>
      <p:ext uri="{BB962C8B-B14F-4D97-AF65-F5344CB8AC3E}">
        <p14:creationId xmlns:p14="http://schemas.microsoft.com/office/powerpoint/2010/main" val="27420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34</a:t>
            </a:fld>
            <a:endParaRPr lang="en-US"/>
          </a:p>
        </p:txBody>
      </p:sp>
    </p:spTree>
    <p:extLst>
      <p:ext uri="{BB962C8B-B14F-4D97-AF65-F5344CB8AC3E}">
        <p14:creationId xmlns:p14="http://schemas.microsoft.com/office/powerpoint/2010/main" val="347399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35</a:t>
            </a:fld>
            <a:endParaRPr lang="en-US"/>
          </a:p>
        </p:txBody>
      </p:sp>
    </p:spTree>
    <p:extLst>
      <p:ext uri="{BB962C8B-B14F-4D97-AF65-F5344CB8AC3E}">
        <p14:creationId xmlns:p14="http://schemas.microsoft.com/office/powerpoint/2010/main" val="226914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36</a:t>
            </a:fld>
            <a:endParaRPr lang="en-US"/>
          </a:p>
        </p:txBody>
      </p:sp>
    </p:spTree>
    <p:extLst>
      <p:ext uri="{BB962C8B-B14F-4D97-AF65-F5344CB8AC3E}">
        <p14:creationId xmlns:p14="http://schemas.microsoft.com/office/powerpoint/2010/main" val="364757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37</a:t>
            </a:fld>
            <a:endParaRPr lang="en-US"/>
          </a:p>
        </p:txBody>
      </p:sp>
    </p:spTree>
    <p:extLst>
      <p:ext uri="{BB962C8B-B14F-4D97-AF65-F5344CB8AC3E}">
        <p14:creationId xmlns:p14="http://schemas.microsoft.com/office/powerpoint/2010/main" val="329641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38</a:t>
            </a:fld>
            <a:endParaRPr lang="en-US"/>
          </a:p>
        </p:txBody>
      </p:sp>
    </p:spTree>
    <p:extLst>
      <p:ext uri="{BB962C8B-B14F-4D97-AF65-F5344CB8AC3E}">
        <p14:creationId xmlns:p14="http://schemas.microsoft.com/office/powerpoint/2010/main" val="65259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11</a:t>
            </a:fld>
            <a:endParaRPr lang="en-US"/>
          </a:p>
        </p:txBody>
      </p:sp>
    </p:spTree>
    <p:extLst>
      <p:ext uri="{BB962C8B-B14F-4D97-AF65-F5344CB8AC3E}">
        <p14:creationId xmlns:p14="http://schemas.microsoft.com/office/powerpoint/2010/main" val="429207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39</a:t>
            </a:fld>
            <a:endParaRPr lang="en-US"/>
          </a:p>
        </p:txBody>
      </p:sp>
    </p:spTree>
    <p:extLst>
      <p:ext uri="{BB962C8B-B14F-4D97-AF65-F5344CB8AC3E}">
        <p14:creationId xmlns:p14="http://schemas.microsoft.com/office/powerpoint/2010/main" val="78744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40</a:t>
            </a:fld>
            <a:endParaRPr lang="en-US"/>
          </a:p>
        </p:txBody>
      </p:sp>
    </p:spTree>
    <p:extLst>
      <p:ext uri="{BB962C8B-B14F-4D97-AF65-F5344CB8AC3E}">
        <p14:creationId xmlns:p14="http://schemas.microsoft.com/office/powerpoint/2010/main" val="277855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41</a:t>
            </a:fld>
            <a:endParaRPr lang="en-US"/>
          </a:p>
        </p:txBody>
      </p:sp>
    </p:spTree>
    <p:extLst>
      <p:ext uri="{BB962C8B-B14F-4D97-AF65-F5344CB8AC3E}">
        <p14:creationId xmlns:p14="http://schemas.microsoft.com/office/powerpoint/2010/main" val="282397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42</a:t>
            </a:fld>
            <a:endParaRPr lang="en-US"/>
          </a:p>
        </p:txBody>
      </p:sp>
    </p:spTree>
    <p:extLst>
      <p:ext uri="{BB962C8B-B14F-4D97-AF65-F5344CB8AC3E}">
        <p14:creationId xmlns:p14="http://schemas.microsoft.com/office/powerpoint/2010/main" val="3585373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43</a:t>
            </a:fld>
            <a:endParaRPr lang="en-US"/>
          </a:p>
        </p:txBody>
      </p:sp>
    </p:spTree>
    <p:extLst>
      <p:ext uri="{BB962C8B-B14F-4D97-AF65-F5344CB8AC3E}">
        <p14:creationId xmlns:p14="http://schemas.microsoft.com/office/powerpoint/2010/main" val="275144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44</a:t>
            </a:fld>
            <a:endParaRPr lang="en-US"/>
          </a:p>
        </p:txBody>
      </p:sp>
    </p:spTree>
    <p:extLst>
      <p:ext uri="{BB962C8B-B14F-4D97-AF65-F5344CB8AC3E}">
        <p14:creationId xmlns:p14="http://schemas.microsoft.com/office/powerpoint/2010/main" val="213633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45</a:t>
            </a:fld>
            <a:endParaRPr lang="en-US"/>
          </a:p>
        </p:txBody>
      </p:sp>
    </p:spTree>
    <p:extLst>
      <p:ext uri="{BB962C8B-B14F-4D97-AF65-F5344CB8AC3E}">
        <p14:creationId xmlns:p14="http://schemas.microsoft.com/office/powerpoint/2010/main" val="1554253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46</a:t>
            </a:fld>
            <a:endParaRPr lang="en-US"/>
          </a:p>
        </p:txBody>
      </p:sp>
    </p:spTree>
    <p:extLst>
      <p:ext uri="{BB962C8B-B14F-4D97-AF65-F5344CB8AC3E}">
        <p14:creationId xmlns:p14="http://schemas.microsoft.com/office/powerpoint/2010/main" val="47611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47</a:t>
            </a:fld>
            <a:endParaRPr lang="en-US"/>
          </a:p>
        </p:txBody>
      </p:sp>
    </p:spTree>
    <p:extLst>
      <p:ext uri="{BB962C8B-B14F-4D97-AF65-F5344CB8AC3E}">
        <p14:creationId xmlns:p14="http://schemas.microsoft.com/office/powerpoint/2010/main" val="2720739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48</a:t>
            </a:fld>
            <a:endParaRPr lang="en-US"/>
          </a:p>
        </p:txBody>
      </p:sp>
    </p:spTree>
    <p:extLst>
      <p:ext uri="{BB962C8B-B14F-4D97-AF65-F5344CB8AC3E}">
        <p14:creationId xmlns:p14="http://schemas.microsoft.com/office/powerpoint/2010/main" val="336902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12</a:t>
            </a:fld>
            <a:endParaRPr lang="en-US"/>
          </a:p>
        </p:txBody>
      </p:sp>
    </p:spTree>
    <p:extLst>
      <p:ext uri="{BB962C8B-B14F-4D97-AF65-F5344CB8AC3E}">
        <p14:creationId xmlns:p14="http://schemas.microsoft.com/office/powerpoint/2010/main" val="1621405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49</a:t>
            </a:fld>
            <a:endParaRPr lang="en-US"/>
          </a:p>
        </p:txBody>
      </p:sp>
    </p:spTree>
    <p:extLst>
      <p:ext uri="{BB962C8B-B14F-4D97-AF65-F5344CB8AC3E}">
        <p14:creationId xmlns:p14="http://schemas.microsoft.com/office/powerpoint/2010/main" val="3911128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3CD1B0D-083E-4DA2-81AD-16B7E971189E}" type="slidenum">
              <a:rPr lang="en-US" smtClean="0"/>
              <a:pPr/>
              <a:t>50</a:t>
            </a:fld>
            <a:endParaRPr lang="en-US"/>
          </a:p>
        </p:txBody>
      </p:sp>
    </p:spTree>
    <p:extLst>
      <p:ext uri="{BB962C8B-B14F-4D97-AF65-F5344CB8AC3E}">
        <p14:creationId xmlns:p14="http://schemas.microsoft.com/office/powerpoint/2010/main" val="16045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13</a:t>
            </a:fld>
            <a:endParaRPr lang="en-US"/>
          </a:p>
        </p:txBody>
      </p:sp>
    </p:spTree>
    <p:extLst>
      <p:ext uri="{BB962C8B-B14F-4D97-AF65-F5344CB8AC3E}">
        <p14:creationId xmlns:p14="http://schemas.microsoft.com/office/powerpoint/2010/main" val="86585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24</a:t>
            </a:fld>
            <a:endParaRPr lang="en-US"/>
          </a:p>
        </p:txBody>
      </p:sp>
    </p:spTree>
    <p:extLst>
      <p:ext uri="{BB962C8B-B14F-4D97-AF65-F5344CB8AC3E}">
        <p14:creationId xmlns:p14="http://schemas.microsoft.com/office/powerpoint/2010/main" val="38773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25</a:t>
            </a:fld>
            <a:endParaRPr lang="en-US"/>
          </a:p>
        </p:txBody>
      </p:sp>
    </p:spTree>
    <p:extLst>
      <p:ext uri="{BB962C8B-B14F-4D97-AF65-F5344CB8AC3E}">
        <p14:creationId xmlns:p14="http://schemas.microsoft.com/office/powerpoint/2010/main" val="426736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26</a:t>
            </a:fld>
            <a:endParaRPr lang="en-US"/>
          </a:p>
        </p:txBody>
      </p:sp>
    </p:spTree>
    <p:extLst>
      <p:ext uri="{BB962C8B-B14F-4D97-AF65-F5344CB8AC3E}">
        <p14:creationId xmlns:p14="http://schemas.microsoft.com/office/powerpoint/2010/main" val="94825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27</a:t>
            </a:fld>
            <a:endParaRPr lang="en-US"/>
          </a:p>
        </p:txBody>
      </p:sp>
    </p:spTree>
    <p:extLst>
      <p:ext uri="{BB962C8B-B14F-4D97-AF65-F5344CB8AC3E}">
        <p14:creationId xmlns:p14="http://schemas.microsoft.com/office/powerpoint/2010/main" val="161409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CD1B0D-083E-4DA2-81AD-16B7E971189E}" type="slidenum">
              <a:rPr lang="en-US" smtClean="0"/>
              <a:pPr/>
              <a:t>28</a:t>
            </a:fld>
            <a:endParaRPr lang="en-US"/>
          </a:p>
        </p:txBody>
      </p:sp>
    </p:spTree>
    <p:extLst>
      <p:ext uri="{BB962C8B-B14F-4D97-AF65-F5344CB8AC3E}">
        <p14:creationId xmlns:p14="http://schemas.microsoft.com/office/powerpoint/2010/main" val="162547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2B10AB5E-65B2-470F-A90D-8944CCF2250D}" type="datetime2">
              <a:rPr lang="en-US" smtClean="0"/>
              <a:pPr/>
              <a:t>Tuesday, March 8, 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10"/>
          </p:nvPr>
        </p:nvSpPr>
        <p:spPr/>
        <p:txBody>
          <a:bodyPr/>
          <a:lstStyle/>
          <a:p>
            <a:fld id="{B5F4066D-E18E-46CA-ADDB-DC7D9F287FCD}" type="datetime2">
              <a:rPr lang="en-US" smtClean="0"/>
              <a:pPr/>
              <a:t>Tuesday, March 8, 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8E2E5AB2-AD30-4274-ADEE-77A916493B5C}" type="datetime2">
              <a:rPr lang="en-US" smtClean="0"/>
              <a:pPr/>
              <a:t>Tuesday, March 8, 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76396-5064-41C5-A285-015EE0047001}" type="datetime2">
              <a:rPr lang="en-US" smtClean="0"/>
              <a:pPr/>
              <a:t>Tuesday, March 8, 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3/8/2022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p:txBody>
          <a:bodyPr/>
          <a:lstStyle/>
          <a:p>
            <a:fld id="{F83034B0-3E89-40BA-B086-97296A422E36}" type="datetimeFigureOut">
              <a:rPr lang="en-US" smtClean="0"/>
              <a:pPr/>
              <a:t>3/8/2022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5"/>
          <p:cNvSpPr>
            <a:spLocks noGrp="1"/>
          </p:cNvSpPr>
          <p:nvPr>
            <p:ph type="dt" sz="half" idx="10"/>
          </p:nvPr>
        </p:nvSpPr>
        <p:spPr/>
        <p:txBody>
          <a:bodyPr/>
          <a:lstStyle/>
          <a:p>
            <a:fld id="{F83034B0-3E89-40BA-B086-97296A422E36}" type="datetimeFigureOut">
              <a:rPr lang="en-US" smtClean="0"/>
              <a:pPr/>
              <a:t>3/8/2022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defRPr>
            </a:lvl1pPr>
          </a:lstStyle>
          <a:p>
            <a:pPr algn="l"/>
            <a:fld id="{4C8A7A92-D244-4C94-97DC-00C50A8E32A7}" type="datetime2">
              <a:rPr lang="en-US" smtClean="0"/>
              <a:pPr algn="l"/>
              <a:t>Tuesday, March 8, 2022</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defRPr>
            </a:lvl1pPr>
          </a:lstStyle>
          <a:p>
            <a:pPr algn="r"/>
            <a:endParaRPr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‹N›</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323528" y="5445224"/>
            <a:ext cx="8458200" cy="1222375"/>
          </a:xfrm>
        </p:spPr>
        <p:txBody>
          <a:bodyPr>
            <a:normAutofit/>
          </a:bodyPr>
          <a:lstStyle/>
          <a:p>
            <a:r>
              <a:rPr lang="en-US" sz="4000" dirty="0"/>
              <a:t>ARDUINO AND MICROCONTROLLERS</a:t>
            </a:r>
          </a:p>
        </p:txBody>
      </p:sp>
      <p:sp>
        <p:nvSpPr>
          <p:cNvPr id="3" name="Rectangle 3"/>
          <p:cNvSpPr>
            <a:spLocks noGrp="1"/>
          </p:cNvSpPr>
          <p:nvPr>
            <p:ph type="subTitle" idx="1"/>
          </p:nvPr>
        </p:nvSpPr>
        <p:spPr>
          <a:xfrm>
            <a:off x="381000" y="3501008"/>
            <a:ext cx="8458200" cy="1299592"/>
          </a:xfrm>
        </p:spPr>
        <p:txBody>
          <a:bodyPr>
            <a:normAutofit lnSpcReduction="10000"/>
          </a:bodyPr>
          <a:lstStyle/>
          <a:p>
            <a:r>
              <a:rPr lang="en-US" dirty="0" err="1"/>
              <a:t>Fabrizio</a:t>
            </a:r>
            <a:r>
              <a:rPr lang="en-US" dirty="0"/>
              <a:t> Manzino</a:t>
            </a:r>
          </a:p>
          <a:p>
            <a:r>
              <a:rPr lang="en-US" dirty="0"/>
              <a:t>Mechatronics Lab</a:t>
            </a:r>
          </a:p>
          <a:p>
            <a:r>
              <a:rPr lang="en-US" dirty="0" err="1"/>
              <a:t>Sissa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416320"/>
          </a:xfrm>
          <a:prstGeom prst="rect">
            <a:avLst/>
          </a:prstGeom>
        </p:spPr>
        <p:txBody>
          <a:bodyPr wrap="square">
            <a:spAutoFit/>
          </a:bodyPr>
          <a:lstStyle/>
          <a:p>
            <a:endParaRPr lang="en-US" dirty="0"/>
          </a:p>
          <a:p>
            <a:r>
              <a:rPr lang="en-US" sz="2200" dirty="0">
                <a:solidFill>
                  <a:schemeClr val="tx2"/>
                </a:solidFill>
              </a:rPr>
              <a:t>Function Arguments.</a:t>
            </a:r>
          </a:p>
          <a:p>
            <a:endParaRPr lang="en-US" sz="2200" dirty="0">
              <a:solidFill>
                <a:schemeClr val="tx2"/>
              </a:solidFill>
            </a:endParaRPr>
          </a:p>
          <a:p>
            <a:pPr algn="just"/>
            <a:r>
              <a:rPr lang="en-US" sz="2200" dirty="0">
                <a:solidFill>
                  <a:schemeClr val="tx2"/>
                </a:solidFill>
              </a:rPr>
              <a:t>After the function name comes an opening parenthesis followed by zero or more function arguments. Function arguments are used to pass data to the function that it may need to perform its task. Multiple function arguments are delineated with commas between arguments.</a:t>
            </a:r>
          </a:p>
          <a:p>
            <a:pPr algn="just"/>
            <a:endParaRPr lang="en-US" sz="2200" dirty="0">
              <a:solidFill>
                <a:schemeClr val="tx2"/>
              </a:solidFill>
            </a:endParaRPr>
          </a:p>
          <a:p>
            <a:pPr algn="just"/>
            <a:endParaRPr lang="en-US" sz="2200" dirty="0">
              <a:solidFill>
                <a:schemeClr val="tx2"/>
              </a:solidFill>
            </a:endParaRPr>
          </a:p>
          <a:p>
            <a:r>
              <a:rPr lang="it-IT" sz="2200" dirty="0">
                <a:solidFill>
                  <a:schemeClr val="tx2"/>
                </a:solidFill>
              </a:rPr>
              <a:t>		</a:t>
            </a:r>
            <a:r>
              <a:rPr lang="it-IT" sz="2200" b="1" i="1" dirty="0">
                <a:solidFill>
                  <a:schemeClr val="tx2"/>
                </a:solidFill>
              </a:rPr>
              <a:t>	</a:t>
            </a:r>
            <a:r>
              <a:rPr lang="it-IT" sz="2200" b="1" i="1" dirty="0" err="1">
                <a:solidFill>
                  <a:schemeClr val="tx2"/>
                </a:solidFill>
              </a:rPr>
              <a:t>digitalWrite</a:t>
            </a:r>
            <a:r>
              <a:rPr lang="it-IT" sz="2200" b="1" i="1" dirty="0">
                <a:solidFill>
                  <a:schemeClr val="tx2"/>
                </a:solidFill>
              </a:rPr>
              <a:t>(</a:t>
            </a:r>
            <a:r>
              <a:rPr lang="it-IT" sz="2200" b="1" i="1" dirty="0" err="1">
                <a:solidFill>
                  <a:schemeClr val="tx2"/>
                </a:solidFill>
              </a:rPr>
              <a:t>ledPin</a:t>
            </a:r>
            <a:r>
              <a:rPr lang="it-IT" sz="2200" b="1" i="1" dirty="0">
                <a:solidFill>
                  <a:schemeClr val="tx2"/>
                </a:solidFill>
              </a:rPr>
              <a:t>, LOW);</a:t>
            </a:r>
          </a:p>
        </p:txBody>
      </p:sp>
    </p:spTree>
    <p:extLst>
      <p:ext uri="{BB962C8B-B14F-4D97-AF65-F5344CB8AC3E}">
        <p14:creationId xmlns:p14="http://schemas.microsoft.com/office/powerpoint/2010/main" val="30004013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4093428"/>
          </a:xfrm>
          <a:prstGeom prst="rect">
            <a:avLst/>
          </a:prstGeom>
        </p:spPr>
        <p:txBody>
          <a:bodyPr wrap="square">
            <a:spAutoFit/>
          </a:bodyPr>
          <a:lstStyle/>
          <a:p>
            <a:endParaRPr lang="en-US" dirty="0"/>
          </a:p>
          <a:p>
            <a:r>
              <a:rPr lang="en-US" sz="2200" dirty="0">
                <a:solidFill>
                  <a:schemeClr val="tx2"/>
                </a:solidFill>
              </a:rPr>
              <a:t>Notes on data types.</a:t>
            </a:r>
          </a:p>
          <a:p>
            <a:endParaRPr lang="en-US" sz="2200" dirty="0">
              <a:solidFill>
                <a:schemeClr val="tx2"/>
              </a:solidFill>
            </a:endParaRPr>
          </a:p>
          <a:p>
            <a:pPr algn="just"/>
            <a:r>
              <a:rPr lang="en-US" sz="2200" dirty="0">
                <a:solidFill>
                  <a:schemeClr val="tx2"/>
                </a:solidFill>
              </a:rPr>
              <a:t>If you tried to make the call to the standard library function named bit() using:</a:t>
            </a:r>
          </a:p>
          <a:p>
            <a:endParaRPr lang="en-US" sz="2200" dirty="0">
              <a:solidFill>
                <a:schemeClr val="tx2"/>
              </a:solidFill>
            </a:endParaRPr>
          </a:p>
          <a:p>
            <a:pPr algn="ctr"/>
            <a:r>
              <a:rPr lang="en-US" sz="2200" dirty="0">
                <a:solidFill>
                  <a:schemeClr val="tx2"/>
                </a:solidFill>
              </a:rPr>
              <a:t>bit(2.33);</a:t>
            </a:r>
          </a:p>
          <a:p>
            <a:endParaRPr lang="en-US" sz="2200" dirty="0">
              <a:solidFill>
                <a:schemeClr val="tx2"/>
              </a:solidFill>
            </a:endParaRPr>
          </a:p>
          <a:p>
            <a:pPr algn="just"/>
            <a:r>
              <a:rPr lang="en-US" sz="2200" dirty="0">
                <a:solidFill>
                  <a:schemeClr val="tx2"/>
                </a:solidFill>
              </a:rPr>
              <a:t>then the compiler complains because it knows that the argument to the function cannot be a ﬂoating point number. Catching this kind of mismatch between the type of data being sent to a function and the data type that the function expects is one form of type checking.</a:t>
            </a:r>
          </a:p>
        </p:txBody>
      </p:sp>
    </p:spTree>
    <p:extLst>
      <p:ext uri="{BB962C8B-B14F-4D97-AF65-F5344CB8AC3E}">
        <p14:creationId xmlns:p14="http://schemas.microsoft.com/office/powerpoint/2010/main" val="28776507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484784"/>
            <a:ext cx="8532440" cy="5109091"/>
          </a:xfrm>
          <a:prstGeom prst="rect">
            <a:avLst/>
          </a:prstGeom>
        </p:spPr>
        <p:txBody>
          <a:bodyPr wrap="square">
            <a:spAutoFit/>
          </a:bodyPr>
          <a:lstStyle/>
          <a:p>
            <a:endParaRPr lang="en-US" dirty="0"/>
          </a:p>
          <a:p>
            <a:r>
              <a:rPr lang="en-US" sz="2200" dirty="0">
                <a:solidFill>
                  <a:schemeClr val="tx2"/>
                </a:solidFill>
              </a:rPr>
              <a:t>Notes on data types.</a:t>
            </a:r>
          </a:p>
          <a:p>
            <a:endParaRPr lang="en-US" sz="2200" dirty="0">
              <a:solidFill>
                <a:schemeClr val="tx2"/>
              </a:solidFill>
            </a:endParaRPr>
          </a:p>
          <a:p>
            <a:r>
              <a:rPr lang="en-US" sz="2200" dirty="0">
                <a:solidFill>
                  <a:schemeClr val="tx2"/>
                </a:solidFill>
              </a:rPr>
              <a:t>The compiler also performs type checking on the value returned from a function...sort of. You could write:</a:t>
            </a:r>
          </a:p>
          <a:p>
            <a:endParaRPr lang="en-US" sz="2200" dirty="0">
              <a:solidFill>
                <a:schemeClr val="tx2"/>
              </a:solidFill>
            </a:endParaRPr>
          </a:p>
          <a:p>
            <a:pPr algn="ctr"/>
            <a:r>
              <a:rPr lang="en-US" sz="2200" dirty="0" err="1">
                <a:solidFill>
                  <a:schemeClr val="tx2"/>
                </a:solidFill>
              </a:rPr>
              <a:t>int</a:t>
            </a:r>
            <a:r>
              <a:rPr lang="en-US" sz="2200" dirty="0">
                <a:solidFill>
                  <a:schemeClr val="tx2"/>
                </a:solidFill>
              </a:rPr>
              <a:t> </a:t>
            </a:r>
            <a:r>
              <a:rPr lang="en-US" sz="2200" dirty="0" err="1">
                <a:solidFill>
                  <a:schemeClr val="tx2"/>
                </a:solidFill>
              </a:rPr>
              <a:t>val</a:t>
            </a:r>
            <a:r>
              <a:rPr lang="en-US" sz="2200" dirty="0">
                <a:solidFill>
                  <a:schemeClr val="tx2"/>
                </a:solidFill>
              </a:rPr>
              <a:t> = pow(10000, 20);  //</a:t>
            </a:r>
            <a:r>
              <a:rPr lang="en-US" sz="2200" b="1" dirty="0">
                <a:solidFill>
                  <a:schemeClr val="tx2"/>
                </a:solidFill>
              </a:rPr>
              <a:t>WRONG!!!</a:t>
            </a:r>
          </a:p>
          <a:p>
            <a:endParaRPr lang="en-US" sz="2200" dirty="0">
              <a:solidFill>
                <a:schemeClr val="tx2"/>
              </a:solidFill>
            </a:endParaRPr>
          </a:p>
          <a:p>
            <a:pPr algn="just"/>
            <a:r>
              <a:rPr lang="en-US" sz="2200" dirty="0">
                <a:solidFill>
                  <a:schemeClr val="tx2"/>
                </a:solidFill>
              </a:rPr>
              <a:t>and the compiler does not complain. However, this code is wrong on two levels. First, pow() returns a “double” number and the code is trying to jam a 4-byte “double” into an “</a:t>
            </a:r>
            <a:r>
              <a:rPr lang="en-US" sz="2200" dirty="0" err="1">
                <a:solidFill>
                  <a:schemeClr val="tx2"/>
                </a:solidFill>
              </a:rPr>
              <a:t>int</a:t>
            </a:r>
            <a:r>
              <a:rPr lang="en-US" sz="2200" dirty="0">
                <a:solidFill>
                  <a:schemeClr val="tx2"/>
                </a:solidFill>
              </a:rPr>
              <a:t>”. Second, the numeric value computed by pow() in this example would overﬂow the maximum value an “</a:t>
            </a:r>
            <a:r>
              <a:rPr lang="en-US" sz="2200" dirty="0" err="1">
                <a:solidFill>
                  <a:schemeClr val="tx2"/>
                </a:solidFill>
              </a:rPr>
              <a:t>int</a:t>
            </a:r>
            <a:r>
              <a:rPr lang="en-US" sz="2200" dirty="0">
                <a:solidFill>
                  <a:schemeClr val="tx2"/>
                </a:solidFill>
              </a:rPr>
              <a:t>” can hold. The lesson here is that the Arduino C compiler performs some type checking, but some errors can slip through the cracks.</a:t>
            </a:r>
          </a:p>
        </p:txBody>
      </p:sp>
    </p:spTree>
    <p:extLst>
      <p:ext uri="{BB962C8B-B14F-4D97-AF65-F5344CB8AC3E}">
        <p14:creationId xmlns:p14="http://schemas.microsoft.com/office/powerpoint/2010/main" val="37608872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384470"/>
            <a:ext cx="8532440" cy="5078313"/>
          </a:xfrm>
          <a:prstGeom prst="rect">
            <a:avLst/>
          </a:prstGeom>
        </p:spPr>
        <p:txBody>
          <a:bodyPr wrap="square">
            <a:spAutoFit/>
          </a:bodyPr>
          <a:lstStyle/>
          <a:p>
            <a:endParaRPr lang="en-US" dirty="0"/>
          </a:p>
          <a:p>
            <a:r>
              <a:rPr lang="en-US" sz="2200" dirty="0">
                <a:solidFill>
                  <a:schemeClr val="tx2"/>
                </a:solidFill>
              </a:rPr>
              <a:t>Function Body.</a:t>
            </a:r>
          </a:p>
          <a:p>
            <a:endParaRPr lang="en-US" sz="2200" dirty="0">
              <a:solidFill>
                <a:schemeClr val="tx2"/>
              </a:solidFill>
            </a:endParaRPr>
          </a:p>
          <a:p>
            <a:pPr algn="just"/>
            <a:r>
              <a:rPr lang="en-US" dirty="0">
                <a:solidFill>
                  <a:schemeClr val="tx2"/>
                </a:solidFill>
              </a:rPr>
              <a:t>The function body begins with the opening brace (“{“) that follows the closing parenthesis of the argument list and extends to the closing brace (“}”) of the function. All of the statements between these two characters comprise the function body. If the function type specifier is anything other than void, then at least one of the statements in the function body must contain the keyword return. For example:</a:t>
            </a:r>
          </a:p>
          <a:p>
            <a:pPr algn="just"/>
            <a:endParaRPr lang="en-US" dirty="0">
              <a:solidFill>
                <a:schemeClr val="tx2"/>
              </a:solidFill>
            </a:endParaRPr>
          </a:p>
          <a:p>
            <a:pPr lvl="3"/>
            <a:r>
              <a:rPr lang="en-US" sz="2200" dirty="0" err="1">
                <a:solidFill>
                  <a:schemeClr val="tx2"/>
                </a:solidFill>
              </a:rPr>
              <a:t>int</a:t>
            </a:r>
            <a:r>
              <a:rPr lang="en-US" sz="2200" dirty="0">
                <a:solidFill>
                  <a:schemeClr val="tx2"/>
                </a:solidFill>
              </a:rPr>
              <a:t> </a:t>
            </a:r>
            <a:r>
              <a:rPr lang="en-US" sz="2200" dirty="0" err="1">
                <a:solidFill>
                  <a:schemeClr val="tx2"/>
                </a:solidFill>
              </a:rPr>
              <a:t>VolumeOfCube</a:t>
            </a:r>
            <a:r>
              <a:rPr lang="en-US" sz="2200" dirty="0">
                <a:solidFill>
                  <a:schemeClr val="tx2"/>
                </a:solidFill>
              </a:rPr>
              <a:t>(</a:t>
            </a:r>
            <a:r>
              <a:rPr lang="en-US" sz="2200" dirty="0" err="1">
                <a:solidFill>
                  <a:schemeClr val="tx2"/>
                </a:solidFill>
              </a:rPr>
              <a:t>int</a:t>
            </a:r>
            <a:r>
              <a:rPr lang="en-US" sz="2200" dirty="0">
                <a:solidFill>
                  <a:schemeClr val="tx2"/>
                </a:solidFill>
              </a:rPr>
              <a:t> width, </a:t>
            </a:r>
            <a:r>
              <a:rPr lang="en-US" sz="2200" dirty="0" err="1">
                <a:solidFill>
                  <a:schemeClr val="tx2"/>
                </a:solidFill>
              </a:rPr>
              <a:t>int</a:t>
            </a:r>
            <a:r>
              <a:rPr lang="en-US" sz="2200" dirty="0">
                <a:solidFill>
                  <a:schemeClr val="tx2"/>
                </a:solidFill>
              </a:rPr>
              <a:t> length, </a:t>
            </a:r>
            <a:r>
              <a:rPr lang="en-US" sz="2200" dirty="0" err="1">
                <a:solidFill>
                  <a:schemeClr val="tx2"/>
                </a:solidFill>
              </a:rPr>
              <a:t>int</a:t>
            </a:r>
            <a:r>
              <a:rPr lang="en-US" sz="2200" dirty="0">
                <a:solidFill>
                  <a:schemeClr val="tx2"/>
                </a:solidFill>
              </a:rPr>
              <a:t> height)</a:t>
            </a:r>
          </a:p>
          <a:p>
            <a:pPr lvl="3"/>
            <a:r>
              <a:rPr lang="en-US" sz="2200" dirty="0">
                <a:solidFill>
                  <a:schemeClr val="tx2"/>
                </a:solidFill>
              </a:rPr>
              <a:t>{</a:t>
            </a:r>
          </a:p>
          <a:p>
            <a:pPr lvl="4"/>
            <a:r>
              <a:rPr lang="en-US" sz="2200" dirty="0" err="1">
                <a:solidFill>
                  <a:schemeClr val="tx2"/>
                </a:solidFill>
              </a:rPr>
              <a:t>int</a:t>
            </a:r>
            <a:r>
              <a:rPr lang="en-US" sz="2200" dirty="0">
                <a:solidFill>
                  <a:schemeClr val="tx2"/>
                </a:solidFill>
              </a:rPr>
              <a:t> volume;</a:t>
            </a:r>
          </a:p>
          <a:p>
            <a:pPr lvl="4"/>
            <a:r>
              <a:rPr lang="en-US" sz="2200" dirty="0">
                <a:solidFill>
                  <a:schemeClr val="tx2"/>
                </a:solidFill>
              </a:rPr>
              <a:t>volume = width * length * height;</a:t>
            </a:r>
          </a:p>
          <a:p>
            <a:pPr lvl="4"/>
            <a:r>
              <a:rPr lang="en-US" sz="2200" dirty="0">
                <a:solidFill>
                  <a:schemeClr val="tx2"/>
                </a:solidFill>
              </a:rPr>
              <a:t>return volume;</a:t>
            </a:r>
          </a:p>
          <a:p>
            <a:pPr lvl="3"/>
            <a:r>
              <a:rPr lang="en-US" sz="2200" dirty="0">
                <a:solidFill>
                  <a:schemeClr val="tx2"/>
                </a:solidFill>
              </a:rPr>
              <a:t>}</a:t>
            </a:r>
          </a:p>
          <a:p>
            <a:endParaRPr lang="it-IT" sz="2200" dirty="0">
              <a:solidFill>
                <a:schemeClr val="tx2"/>
              </a:solidFill>
            </a:endParaRPr>
          </a:p>
        </p:txBody>
      </p:sp>
    </p:spTree>
    <p:extLst>
      <p:ext uri="{BB962C8B-B14F-4D97-AF65-F5344CB8AC3E}">
        <p14:creationId xmlns:p14="http://schemas.microsoft.com/office/powerpoint/2010/main" val="27210169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484784"/>
            <a:ext cx="8532440" cy="4093428"/>
          </a:xfrm>
          <a:prstGeom prst="rect">
            <a:avLst/>
          </a:prstGeom>
        </p:spPr>
        <p:txBody>
          <a:bodyPr wrap="square">
            <a:spAutoFit/>
          </a:bodyPr>
          <a:lstStyle/>
          <a:p>
            <a:endParaRPr lang="en-US" dirty="0"/>
          </a:p>
          <a:p>
            <a:r>
              <a:rPr lang="en-US" sz="2200" dirty="0">
                <a:solidFill>
                  <a:schemeClr val="tx2"/>
                </a:solidFill>
              </a:rPr>
              <a:t>Function Signature.</a:t>
            </a:r>
          </a:p>
          <a:p>
            <a:endParaRPr lang="en-US" sz="2200" dirty="0">
              <a:solidFill>
                <a:schemeClr val="tx2"/>
              </a:solidFill>
            </a:endParaRPr>
          </a:p>
          <a:p>
            <a:r>
              <a:rPr lang="en-US" sz="2200" dirty="0">
                <a:solidFill>
                  <a:schemeClr val="tx2"/>
                </a:solidFill>
              </a:rPr>
              <a:t>Sometimes you may hear the term function signature when discussing functions. A function signature is comprised of everything following the type specifier through the closing parenthesis of the argument list. For example, for the </a:t>
            </a:r>
            <a:r>
              <a:rPr lang="en-US" sz="2200" dirty="0" err="1">
                <a:solidFill>
                  <a:schemeClr val="tx2"/>
                </a:solidFill>
              </a:rPr>
              <a:t>VolumeOfCube</a:t>
            </a:r>
            <a:r>
              <a:rPr lang="en-US" sz="2200" dirty="0">
                <a:solidFill>
                  <a:schemeClr val="tx2"/>
                </a:solidFill>
              </a:rPr>
              <a:t>() function, the function signature is:</a:t>
            </a:r>
          </a:p>
          <a:p>
            <a:endParaRPr lang="en-US" sz="2200" dirty="0">
              <a:solidFill>
                <a:schemeClr val="tx2"/>
              </a:solidFill>
            </a:endParaRPr>
          </a:p>
          <a:p>
            <a:pPr lvl="3"/>
            <a:r>
              <a:rPr lang="en-US" sz="2200" dirty="0" err="1">
                <a:solidFill>
                  <a:schemeClr val="tx2"/>
                </a:solidFill>
              </a:rPr>
              <a:t>VolumeOfCube</a:t>
            </a:r>
            <a:r>
              <a:rPr lang="en-US" sz="2200" dirty="0">
                <a:solidFill>
                  <a:schemeClr val="tx2"/>
                </a:solidFill>
              </a:rPr>
              <a:t>(</a:t>
            </a:r>
            <a:r>
              <a:rPr lang="en-US" sz="2200" dirty="0" err="1">
                <a:solidFill>
                  <a:schemeClr val="tx2"/>
                </a:solidFill>
              </a:rPr>
              <a:t>int</a:t>
            </a:r>
            <a:r>
              <a:rPr lang="en-US" sz="2200" dirty="0">
                <a:solidFill>
                  <a:schemeClr val="tx2"/>
                </a:solidFill>
              </a:rPr>
              <a:t> width, </a:t>
            </a:r>
            <a:r>
              <a:rPr lang="en-US" sz="2200" dirty="0" err="1">
                <a:solidFill>
                  <a:schemeClr val="tx2"/>
                </a:solidFill>
              </a:rPr>
              <a:t>int</a:t>
            </a:r>
            <a:r>
              <a:rPr lang="en-US" sz="2200" dirty="0">
                <a:solidFill>
                  <a:schemeClr val="tx2"/>
                </a:solidFill>
              </a:rPr>
              <a:t> length, </a:t>
            </a:r>
            <a:r>
              <a:rPr lang="en-US" sz="2200" dirty="0" err="1">
                <a:solidFill>
                  <a:schemeClr val="tx2"/>
                </a:solidFill>
              </a:rPr>
              <a:t>int</a:t>
            </a:r>
            <a:r>
              <a:rPr lang="en-US" sz="2200" dirty="0">
                <a:solidFill>
                  <a:schemeClr val="tx2"/>
                </a:solidFill>
              </a:rPr>
              <a:t> height)</a:t>
            </a:r>
          </a:p>
          <a:p>
            <a:endParaRPr lang="en-US" sz="2200" dirty="0">
              <a:solidFill>
                <a:schemeClr val="tx2"/>
              </a:solidFill>
            </a:endParaRPr>
          </a:p>
          <a:p>
            <a:pPr algn="just"/>
            <a:r>
              <a:rPr lang="en-US" sz="2200" dirty="0">
                <a:solidFill>
                  <a:schemeClr val="tx2"/>
                </a:solidFill>
              </a:rPr>
              <a:t>In other words, a function signature tells you the name of the function and the data it expects to be passed to it as arguments.</a:t>
            </a:r>
            <a:endParaRPr lang="it-IT" sz="2200" dirty="0">
              <a:solidFill>
                <a:schemeClr val="tx2"/>
              </a:solidFill>
            </a:endParaRPr>
          </a:p>
        </p:txBody>
      </p:sp>
    </p:spTree>
    <p:extLst>
      <p:ext uri="{BB962C8B-B14F-4D97-AF65-F5344CB8AC3E}">
        <p14:creationId xmlns:p14="http://schemas.microsoft.com/office/powerpoint/2010/main" val="28520445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484784"/>
            <a:ext cx="8532440" cy="4770537"/>
          </a:xfrm>
          <a:prstGeom prst="rect">
            <a:avLst/>
          </a:prstGeom>
        </p:spPr>
        <p:txBody>
          <a:bodyPr wrap="square">
            <a:spAutoFit/>
          </a:bodyPr>
          <a:lstStyle/>
          <a:p>
            <a:endParaRPr lang="en-US" dirty="0"/>
          </a:p>
          <a:p>
            <a:r>
              <a:rPr lang="en-US" sz="2200" dirty="0">
                <a:solidFill>
                  <a:schemeClr val="tx2"/>
                </a:solidFill>
              </a:rPr>
              <a:t>Function Signature.</a:t>
            </a:r>
          </a:p>
          <a:p>
            <a:endParaRPr lang="en-US" sz="2200" dirty="0">
              <a:solidFill>
                <a:schemeClr val="tx2"/>
              </a:solidFill>
            </a:endParaRPr>
          </a:p>
          <a:p>
            <a:pPr algn="just"/>
            <a:r>
              <a:rPr lang="en-US" sz="2200" dirty="0">
                <a:solidFill>
                  <a:schemeClr val="tx2"/>
                </a:solidFill>
              </a:rPr>
              <a:t>The function signatures are important, because you can have more than one function with the same name.</a:t>
            </a:r>
          </a:p>
          <a:p>
            <a:endParaRPr lang="en-US" sz="2200" dirty="0">
              <a:solidFill>
                <a:schemeClr val="tx2"/>
              </a:solidFill>
            </a:endParaRPr>
          </a:p>
          <a:p>
            <a:pPr lvl="6"/>
            <a:r>
              <a:rPr lang="en-US" sz="2200" dirty="0">
                <a:solidFill>
                  <a:schemeClr val="tx2"/>
                </a:solidFill>
              </a:rPr>
              <a:t>random(max)</a:t>
            </a:r>
          </a:p>
          <a:p>
            <a:pPr lvl="6"/>
            <a:r>
              <a:rPr lang="en-US" sz="2200" dirty="0">
                <a:solidFill>
                  <a:schemeClr val="tx2"/>
                </a:solidFill>
              </a:rPr>
              <a:t>random(min, max)</a:t>
            </a:r>
          </a:p>
          <a:p>
            <a:pPr lvl="6"/>
            <a:endParaRPr lang="en-US" sz="2200" dirty="0">
              <a:solidFill>
                <a:schemeClr val="tx2"/>
              </a:solidFill>
            </a:endParaRPr>
          </a:p>
          <a:p>
            <a:pPr algn="just"/>
            <a:r>
              <a:rPr lang="en-US" sz="2200" dirty="0">
                <a:solidFill>
                  <a:schemeClr val="tx2"/>
                </a:solidFill>
              </a:rPr>
              <a:t>If the two functions have the same name, how does the compiler know which one to use? The compiler has no problem making that decision because the function signatures are different. Because we called the function using two arguments, the compiler knows to use the function definition that has an argument list that uses two arguments.</a:t>
            </a:r>
            <a:endParaRPr lang="it-IT" sz="2200" dirty="0">
              <a:solidFill>
                <a:schemeClr val="tx2"/>
              </a:solidFill>
            </a:endParaRPr>
          </a:p>
        </p:txBody>
      </p:sp>
    </p:spTree>
    <p:extLst>
      <p:ext uri="{BB962C8B-B14F-4D97-AF65-F5344CB8AC3E}">
        <p14:creationId xmlns:p14="http://schemas.microsoft.com/office/powerpoint/2010/main" val="21979478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484784"/>
            <a:ext cx="8532440" cy="2739211"/>
          </a:xfrm>
          <a:prstGeom prst="rect">
            <a:avLst/>
          </a:prstGeom>
        </p:spPr>
        <p:txBody>
          <a:bodyPr wrap="square">
            <a:spAutoFit/>
          </a:bodyPr>
          <a:lstStyle/>
          <a:p>
            <a:endParaRPr lang="en-US" dirty="0"/>
          </a:p>
          <a:p>
            <a:r>
              <a:rPr lang="en-US" sz="2200" dirty="0">
                <a:solidFill>
                  <a:schemeClr val="tx2"/>
                </a:solidFill>
              </a:rPr>
              <a:t>Overloaded Functions.</a:t>
            </a:r>
          </a:p>
          <a:p>
            <a:endParaRPr lang="en-US" sz="2200" dirty="0">
              <a:solidFill>
                <a:schemeClr val="tx2"/>
              </a:solidFill>
            </a:endParaRPr>
          </a:p>
          <a:p>
            <a:pPr algn="just"/>
            <a:r>
              <a:rPr lang="en-US" sz="2200" dirty="0">
                <a:solidFill>
                  <a:schemeClr val="tx2"/>
                </a:solidFill>
              </a:rPr>
              <a:t>Anytime a function has two or more different signatures, it is called an overloaded function. Technically, the C programming language does not allow overloaded functions, whereas C++ does. Because the Arduino C compiler is built on the Gnu C++ compiler, Arduino C does permit overloaded functions. This is a good thing!</a:t>
            </a:r>
            <a:endParaRPr lang="it-IT" sz="2200" dirty="0">
              <a:solidFill>
                <a:schemeClr val="tx2"/>
              </a:solidFill>
            </a:endParaRPr>
          </a:p>
        </p:txBody>
      </p:sp>
    </p:spTree>
    <p:extLst>
      <p:ext uri="{BB962C8B-B14F-4D97-AF65-F5344CB8AC3E}">
        <p14:creationId xmlns:p14="http://schemas.microsoft.com/office/powerpoint/2010/main" val="21762913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484784"/>
            <a:ext cx="8532440" cy="2739211"/>
          </a:xfrm>
          <a:prstGeom prst="rect">
            <a:avLst/>
          </a:prstGeom>
        </p:spPr>
        <p:txBody>
          <a:bodyPr wrap="square">
            <a:spAutoFit/>
          </a:bodyPr>
          <a:lstStyle/>
          <a:p>
            <a:endParaRPr lang="en-US" dirty="0"/>
          </a:p>
          <a:p>
            <a:r>
              <a:rPr lang="en-US" sz="2200" dirty="0">
                <a:solidFill>
                  <a:schemeClr val="tx2"/>
                </a:solidFill>
              </a:rPr>
              <a:t>Writing Your Own Functions.</a:t>
            </a:r>
          </a:p>
          <a:p>
            <a:endParaRPr lang="en-US" sz="2200" dirty="0">
              <a:solidFill>
                <a:schemeClr val="tx2"/>
              </a:solidFill>
            </a:endParaRPr>
          </a:p>
          <a:p>
            <a:pPr algn="just"/>
            <a:r>
              <a:rPr lang="en-US" sz="2200" dirty="0">
                <a:solidFill>
                  <a:schemeClr val="tx2"/>
                </a:solidFill>
              </a:rPr>
              <a:t>What is the first step you should do when writing your own functions? The first step should be to determine whether someone else has already written the function. A good place to start your search is</a:t>
            </a:r>
          </a:p>
          <a:p>
            <a:endParaRPr lang="en-US" sz="2200" dirty="0">
              <a:solidFill>
                <a:schemeClr val="tx2"/>
              </a:solidFill>
            </a:endParaRPr>
          </a:p>
          <a:p>
            <a:r>
              <a:rPr lang="en-US" sz="2200" dirty="0">
                <a:solidFill>
                  <a:schemeClr val="tx2"/>
                </a:solidFill>
              </a:rPr>
              <a:t>		http://arduino.cc/it/Reference/Libraries.</a:t>
            </a:r>
            <a:endParaRPr lang="it-IT" sz="2200" dirty="0">
              <a:solidFill>
                <a:schemeClr val="tx2"/>
              </a:solidFill>
            </a:endParaRPr>
          </a:p>
        </p:txBody>
      </p:sp>
    </p:spTree>
    <p:extLst>
      <p:ext uri="{BB962C8B-B14F-4D97-AF65-F5344CB8AC3E}">
        <p14:creationId xmlns:p14="http://schemas.microsoft.com/office/powerpoint/2010/main" val="41797665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723549"/>
          </a:xfrm>
          <a:prstGeom prst="rect">
            <a:avLst/>
          </a:prstGeom>
        </p:spPr>
        <p:txBody>
          <a:bodyPr wrap="square">
            <a:spAutoFit/>
          </a:bodyPr>
          <a:lstStyle/>
          <a:p>
            <a:endParaRPr lang="en-US" dirty="0"/>
          </a:p>
          <a:p>
            <a:r>
              <a:rPr lang="en-US" sz="2200" dirty="0">
                <a:solidFill>
                  <a:schemeClr val="tx2"/>
                </a:solidFill>
              </a:rPr>
              <a:t>Passing Data Into and Back From a Function.</a:t>
            </a:r>
          </a:p>
          <a:p>
            <a:endParaRPr lang="en-US" sz="2200" dirty="0">
              <a:solidFill>
                <a:schemeClr val="tx2"/>
              </a:solidFill>
            </a:endParaRPr>
          </a:p>
          <a:p>
            <a:pPr algn="just"/>
            <a:r>
              <a:rPr lang="en-US" sz="2200" dirty="0">
                <a:solidFill>
                  <a:schemeClr val="tx2"/>
                </a:solidFill>
              </a:rPr>
              <a:t>Understanding how data are passed back and forth between a function and the main program is important.</a:t>
            </a:r>
            <a:endParaRPr lang="it-IT" sz="2200" dirty="0">
              <a:solidFill>
                <a:schemeClr val="tx2"/>
              </a:solidFill>
            </a:endParaRPr>
          </a:p>
        </p:txBody>
      </p:sp>
    </p:spTree>
    <p:extLst>
      <p:ext uri="{BB962C8B-B14F-4D97-AF65-F5344CB8AC3E}">
        <p14:creationId xmlns:p14="http://schemas.microsoft.com/office/powerpoint/2010/main" val="120223483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2400657"/>
          </a:xfrm>
          <a:prstGeom prst="rect">
            <a:avLst/>
          </a:prstGeom>
        </p:spPr>
        <p:txBody>
          <a:bodyPr wrap="square">
            <a:spAutoFit/>
          </a:bodyPr>
          <a:lstStyle/>
          <a:p>
            <a:endParaRPr lang="en-US" dirty="0"/>
          </a:p>
          <a:p>
            <a:r>
              <a:rPr lang="en-US" sz="2200" dirty="0">
                <a:solidFill>
                  <a:schemeClr val="tx2"/>
                </a:solidFill>
              </a:rPr>
              <a:t>Pass by Value.</a:t>
            </a:r>
          </a:p>
          <a:p>
            <a:endParaRPr lang="en-US" sz="2200" dirty="0">
              <a:solidFill>
                <a:schemeClr val="tx2"/>
              </a:solidFill>
            </a:endParaRPr>
          </a:p>
          <a:p>
            <a:pPr algn="just"/>
            <a:r>
              <a:rPr lang="en-US" sz="2200" dirty="0">
                <a:solidFill>
                  <a:schemeClr val="tx2"/>
                </a:solidFill>
              </a:rPr>
              <a:t>When data are passed to a function using the pass-by-value mechanism, it is the value of the variable that is sent to the function, rather than the variable itself. In other words, a temporary copy of the value of the variable is copied and used in the call to the function.</a:t>
            </a:r>
            <a:endParaRPr lang="it-IT" sz="2200" dirty="0">
              <a:solidFill>
                <a:schemeClr val="tx2"/>
              </a:solidFill>
            </a:endParaRPr>
          </a:p>
        </p:txBody>
      </p:sp>
    </p:spTree>
    <p:extLst>
      <p:ext uri="{BB962C8B-B14F-4D97-AF65-F5344CB8AC3E}">
        <p14:creationId xmlns:p14="http://schemas.microsoft.com/office/powerpoint/2010/main" val="26526675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8515672"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Functions in C</a:t>
            </a:r>
          </a:p>
          <a:p>
            <a:pPr marL="0" indent="0" algn="just">
              <a:buNone/>
            </a:pPr>
            <a:endParaRPr lang="en-US" sz="2200" dirty="0"/>
          </a:p>
          <a:p>
            <a:pPr marL="0" indent="0" algn="just">
              <a:buNone/>
            </a:pPr>
            <a:r>
              <a:rPr lang="en-US" sz="2200" dirty="0"/>
              <a:t>You already know what a function is, but let’s give it a formal definition. </a:t>
            </a:r>
            <a:r>
              <a:rPr lang="en-US" sz="2200" i="1" dirty="0"/>
              <a:t>A function is a body of code designed to solve a particular task. </a:t>
            </a:r>
            <a:r>
              <a:rPr lang="en-US" sz="2200" dirty="0"/>
              <a:t>You should think of a function as a black box, the contents of which are</a:t>
            </a:r>
            <a:br>
              <a:rPr lang="en-US" sz="2200" dirty="0"/>
            </a:br>
            <a:r>
              <a:rPr lang="en-US" sz="2200" dirty="0"/>
              <a:t>unknown to you. All you care about is that it addresses some task to be accomplished in your program.</a:t>
            </a:r>
          </a:p>
          <a:p>
            <a:pPr marL="0" indent="0" algn="just">
              <a:buNone/>
            </a:pPr>
            <a:r>
              <a:rPr lang="en-US" sz="2200" dirty="0"/>
              <a:t> </a:t>
            </a:r>
            <a:br>
              <a:rPr lang="en-US" dirty="0"/>
            </a:br>
            <a:endParaRPr lang="it-IT" dirty="0"/>
          </a:p>
        </p:txBody>
      </p:sp>
    </p:spTree>
    <p:extLst>
      <p:ext uri="{BB962C8B-B14F-4D97-AF65-F5344CB8AC3E}">
        <p14:creationId xmlns:p14="http://schemas.microsoft.com/office/powerpoint/2010/main" val="27201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723549"/>
          </a:xfrm>
          <a:prstGeom prst="rect">
            <a:avLst/>
          </a:prstGeom>
        </p:spPr>
        <p:txBody>
          <a:bodyPr wrap="square">
            <a:spAutoFit/>
          </a:bodyPr>
          <a:lstStyle/>
          <a:p>
            <a:endParaRPr lang="en-US" dirty="0"/>
          </a:p>
          <a:p>
            <a:r>
              <a:rPr lang="en-US" sz="2200" dirty="0">
                <a:solidFill>
                  <a:schemeClr val="tx2"/>
                </a:solidFill>
              </a:rPr>
              <a:t>The stack.</a:t>
            </a:r>
          </a:p>
          <a:p>
            <a:endParaRPr lang="en-US" sz="2200" dirty="0">
              <a:solidFill>
                <a:schemeClr val="tx2"/>
              </a:solidFill>
            </a:endParaRPr>
          </a:p>
          <a:p>
            <a:r>
              <a:rPr lang="en-US" sz="2200" dirty="0">
                <a:solidFill>
                  <a:schemeClr val="tx2"/>
                </a:solidFill>
              </a:rPr>
              <a:t>Stacks in computing architectures are regions of memory where data is added or removed in a last-in-first-out (LIFO) manner.</a:t>
            </a:r>
          </a:p>
        </p:txBody>
      </p:sp>
      <p:pic>
        <p:nvPicPr>
          <p:cNvPr id="3" name="Immagine 2"/>
          <p:cNvPicPr>
            <a:picLocks noChangeAspect="1"/>
          </p:cNvPicPr>
          <p:nvPr/>
        </p:nvPicPr>
        <p:blipFill>
          <a:blip r:embed="rId3"/>
          <a:stretch>
            <a:fillRect/>
          </a:stretch>
        </p:blipFill>
        <p:spPr>
          <a:xfrm>
            <a:off x="2876550" y="4581128"/>
            <a:ext cx="3543300" cy="1790700"/>
          </a:xfrm>
          <a:prstGeom prst="rect">
            <a:avLst/>
          </a:prstGeom>
        </p:spPr>
      </p:pic>
    </p:spTree>
    <p:extLst>
      <p:ext uri="{BB962C8B-B14F-4D97-AF65-F5344CB8AC3E}">
        <p14:creationId xmlns:p14="http://schemas.microsoft.com/office/powerpoint/2010/main" val="72588367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4770537"/>
          </a:xfrm>
          <a:prstGeom prst="rect">
            <a:avLst/>
          </a:prstGeom>
        </p:spPr>
        <p:txBody>
          <a:bodyPr wrap="square">
            <a:spAutoFit/>
          </a:bodyPr>
          <a:lstStyle/>
          <a:p>
            <a:endParaRPr lang="en-US" dirty="0"/>
          </a:p>
          <a:p>
            <a:r>
              <a:rPr lang="en-US" sz="2200" dirty="0">
                <a:solidFill>
                  <a:schemeClr val="tx2"/>
                </a:solidFill>
              </a:rPr>
              <a:t>Variable Scope.</a:t>
            </a:r>
          </a:p>
          <a:p>
            <a:endParaRPr lang="en-US" sz="2200" dirty="0">
              <a:solidFill>
                <a:schemeClr val="tx2"/>
              </a:solidFill>
            </a:endParaRPr>
          </a:p>
          <a:p>
            <a:pPr algn="just"/>
            <a:r>
              <a:rPr lang="en-US" sz="2200" dirty="0">
                <a:solidFill>
                  <a:schemeClr val="tx2"/>
                </a:solidFill>
              </a:rPr>
              <a:t>The scope of a data object refers to its visibility and lifetime in a program. </a:t>
            </a:r>
          </a:p>
          <a:p>
            <a:pPr algn="just"/>
            <a:r>
              <a:rPr lang="en-US" sz="2200" dirty="0">
                <a:solidFill>
                  <a:schemeClr val="tx2"/>
                </a:solidFill>
              </a:rPr>
              <a:t>In computer programming, the scope of a variable is the region of a computer program where the binding is valid: where the name can be used to refer to the variable. Such a region is referred to as a scope block. In other parts of the program the name may refer to a different entity (it may have a different binding), or to nothing at all (it may be unbound). The scope of a binding is also known as the visibility of an entity.</a:t>
            </a:r>
          </a:p>
          <a:p>
            <a:pPr algn="just"/>
            <a:r>
              <a:rPr lang="en-US" sz="2200" dirty="0">
                <a:solidFill>
                  <a:schemeClr val="tx2"/>
                </a:solidFill>
              </a:rPr>
              <a:t>As a general rule, you want to restrict the access to a piece of data as much as possible.</a:t>
            </a:r>
            <a:endParaRPr lang="it-IT" sz="2200" dirty="0">
              <a:solidFill>
                <a:schemeClr val="tx2"/>
              </a:solidFill>
            </a:endParaRPr>
          </a:p>
        </p:txBody>
      </p:sp>
    </p:spTree>
    <p:extLst>
      <p:ext uri="{BB962C8B-B14F-4D97-AF65-F5344CB8AC3E}">
        <p14:creationId xmlns:p14="http://schemas.microsoft.com/office/powerpoint/2010/main" val="348456929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3416320"/>
          </a:xfrm>
          <a:prstGeom prst="rect">
            <a:avLst/>
          </a:prstGeom>
        </p:spPr>
        <p:txBody>
          <a:bodyPr wrap="square">
            <a:spAutoFit/>
          </a:bodyPr>
          <a:lstStyle/>
          <a:p>
            <a:endParaRPr lang="en-US" dirty="0"/>
          </a:p>
          <a:p>
            <a:r>
              <a:rPr lang="en-US" sz="2200" dirty="0">
                <a:solidFill>
                  <a:schemeClr val="tx2"/>
                </a:solidFill>
              </a:rPr>
              <a:t>Variable Scope.</a:t>
            </a:r>
          </a:p>
          <a:p>
            <a:endParaRPr lang="en-US" sz="2200" dirty="0">
              <a:solidFill>
                <a:schemeClr val="tx2"/>
              </a:solidFill>
            </a:endParaRPr>
          </a:p>
          <a:p>
            <a:pPr algn="just"/>
            <a:r>
              <a:rPr lang="en-US" sz="2200" dirty="0">
                <a:solidFill>
                  <a:schemeClr val="tx2"/>
                </a:solidFill>
              </a:rPr>
              <a:t>By the way, if you hide the data “completely,” nothing could ever change the data and the state of the program would never change, rendering the program pretty much useless. On the other hand, giving free access to the data by every element in the program makes it very difficult to determine who changed what. As a result, when a bogus value shows up, you don’t know where to look or who to blame. That is, debugging a program becomes more difficult.</a:t>
            </a:r>
            <a:endParaRPr lang="it-IT" sz="2200" dirty="0">
              <a:solidFill>
                <a:schemeClr val="tx2"/>
              </a:solidFill>
            </a:endParaRPr>
          </a:p>
        </p:txBody>
      </p:sp>
    </p:spTree>
    <p:extLst>
      <p:ext uri="{BB962C8B-B14F-4D97-AF65-F5344CB8AC3E}">
        <p14:creationId xmlns:p14="http://schemas.microsoft.com/office/powerpoint/2010/main" val="392678018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046440"/>
          </a:xfrm>
          <a:prstGeom prst="rect">
            <a:avLst/>
          </a:prstGeom>
        </p:spPr>
        <p:txBody>
          <a:bodyPr wrap="square">
            <a:spAutoFit/>
          </a:bodyPr>
          <a:lstStyle/>
          <a:p>
            <a:r>
              <a:rPr lang="en-US" sz="2200" dirty="0">
                <a:solidFill>
                  <a:schemeClr val="tx2"/>
                </a:solidFill>
              </a:rPr>
              <a:t>Encapsulation.</a:t>
            </a:r>
          </a:p>
          <a:p>
            <a:endParaRPr lang="en-US" dirty="0"/>
          </a:p>
          <a:p>
            <a:r>
              <a:rPr lang="en-US" sz="2200" dirty="0">
                <a:solidFill>
                  <a:schemeClr val="tx2"/>
                </a:solidFill>
              </a:rPr>
              <a:t> The process of restricting access to data is called encapsulation.</a:t>
            </a:r>
            <a:endParaRPr lang="it-IT" sz="2200" dirty="0">
              <a:solidFill>
                <a:schemeClr val="tx2"/>
              </a:solidFill>
            </a:endParaRPr>
          </a:p>
        </p:txBody>
      </p:sp>
    </p:spTree>
    <p:extLst>
      <p:ext uri="{BB962C8B-B14F-4D97-AF65-F5344CB8AC3E}">
        <p14:creationId xmlns:p14="http://schemas.microsoft.com/office/powerpoint/2010/main" val="355698186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446550"/>
          </a:xfrm>
          <a:prstGeom prst="rect">
            <a:avLst/>
          </a:prstGeom>
        </p:spPr>
        <p:txBody>
          <a:bodyPr wrap="square">
            <a:spAutoFit/>
          </a:bodyPr>
          <a:lstStyle/>
          <a:p>
            <a:r>
              <a:rPr lang="en-US" sz="2200" dirty="0">
                <a:solidFill>
                  <a:schemeClr val="tx2"/>
                </a:solidFill>
              </a:rPr>
              <a:t>Statement Block Scope</a:t>
            </a:r>
            <a:endParaRPr lang="en-US" dirty="0"/>
          </a:p>
          <a:p>
            <a:endParaRPr lang="en-US" sz="2200" dirty="0">
              <a:solidFill>
                <a:schemeClr val="tx2"/>
              </a:solidFill>
            </a:endParaRPr>
          </a:p>
          <a:p>
            <a:r>
              <a:rPr lang="en-US" sz="2200" dirty="0">
                <a:solidFill>
                  <a:schemeClr val="tx2"/>
                </a:solidFill>
              </a:rPr>
              <a:t>The most restrictive level of scope is the statement block scope level. </a:t>
            </a:r>
          </a:p>
          <a:p>
            <a:endParaRPr lang="en-US" sz="2200" dirty="0">
              <a:solidFill>
                <a:schemeClr val="tx2"/>
              </a:solidFill>
            </a:endParaRPr>
          </a:p>
        </p:txBody>
      </p:sp>
      <p:pic>
        <p:nvPicPr>
          <p:cNvPr id="3" name="Immagine 2"/>
          <p:cNvPicPr>
            <a:picLocks noChangeAspect="1"/>
          </p:cNvPicPr>
          <p:nvPr/>
        </p:nvPicPr>
        <p:blipFill>
          <a:blip r:embed="rId4"/>
          <a:stretch>
            <a:fillRect/>
          </a:stretch>
        </p:blipFill>
        <p:spPr>
          <a:xfrm>
            <a:off x="2123728" y="3274394"/>
            <a:ext cx="4889367" cy="3144341"/>
          </a:xfrm>
          <a:prstGeom prst="rect">
            <a:avLst/>
          </a:prstGeom>
        </p:spPr>
      </p:pic>
    </p:spTree>
    <p:extLst>
      <p:ext uri="{BB962C8B-B14F-4D97-AF65-F5344CB8AC3E}">
        <p14:creationId xmlns:p14="http://schemas.microsoft.com/office/powerpoint/2010/main" val="6035924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4154984"/>
          </a:xfrm>
          <a:prstGeom prst="rect">
            <a:avLst/>
          </a:prstGeom>
        </p:spPr>
        <p:txBody>
          <a:bodyPr wrap="square">
            <a:spAutoFit/>
          </a:bodyPr>
          <a:lstStyle/>
          <a:p>
            <a:r>
              <a:rPr lang="en-US" sz="2200" dirty="0">
                <a:solidFill>
                  <a:schemeClr val="tx2"/>
                </a:solidFill>
              </a:rPr>
              <a:t>Statement Block Scope</a:t>
            </a:r>
            <a:endParaRPr lang="en-US" dirty="0"/>
          </a:p>
          <a:p>
            <a:endParaRPr lang="en-US" sz="2200" dirty="0">
              <a:solidFill>
                <a:schemeClr val="tx2"/>
              </a:solidFill>
            </a:endParaRPr>
          </a:p>
          <a:p>
            <a:pPr algn="just"/>
            <a:r>
              <a:rPr lang="en-US" sz="2200" dirty="0">
                <a:solidFill>
                  <a:schemeClr val="tx2"/>
                </a:solidFill>
              </a:rPr>
              <a:t>The error message tells us that temp is “not declared in this scope.” Stated differently, temp is “out of scope.” </a:t>
            </a:r>
          </a:p>
          <a:p>
            <a:r>
              <a:rPr lang="en-US" sz="2200" dirty="0">
                <a:solidFill>
                  <a:schemeClr val="tx2"/>
                </a:solidFill>
              </a:rPr>
              <a:t>What does this mean?</a:t>
            </a:r>
          </a:p>
          <a:p>
            <a:pPr algn="just"/>
            <a:r>
              <a:rPr lang="en-US" sz="2200" dirty="0">
                <a:solidFill>
                  <a:schemeClr val="tx2"/>
                </a:solidFill>
              </a:rPr>
              <a:t>The problem is that we have defined temp to have statement block scope. Statement block scope means that the data item exists from the point of its definition to the end of the statement block in which it is defined. This means that temp “lives” or is “usable” from the point of its definition to the closing brace of the if statement block. Once the closing brace of the if statement is reached, temp is removed from the symbol table: temp is dead and no longer lives...it is “out of scope.”</a:t>
            </a:r>
          </a:p>
        </p:txBody>
      </p:sp>
    </p:spTree>
    <p:extLst>
      <p:ext uri="{BB962C8B-B14F-4D97-AF65-F5344CB8AC3E}">
        <p14:creationId xmlns:p14="http://schemas.microsoft.com/office/powerpoint/2010/main" val="337747575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446550"/>
          </a:xfrm>
          <a:prstGeom prst="rect">
            <a:avLst/>
          </a:prstGeom>
        </p:spPr>
        <p:txBody>
          <a:bodyPr wrap="square">
            <a:spAutoFit/>
          </a:bodyPr>
          <a:lstStyle/>
          <a:p>
            <a:r>
              <a:rPr lang="en-US" sz="2200" dirty="0">
                <a:solidFill>
                  <a:schemeClr val="tx2"/>
                </a:solidFill>
              </a:rPr>
              <a:t>Local Scope.</a:t>
            </a:r>
          </a:p>
          <a:p>
            <a:endParaRPr lang="en-US" sz="2200" dirty="0">
              <a:solidFill>
                <a:schemeClr val="tx2"/>
              </a:solidFill>
            </a:endParaRPr>
          </a:p>
          <a:p>
            <a:pPr algn="just"/>
            <a:r>
              <a:rPr lang="en-US" sz="2200" dirty="0">
                <a:solidFill>
                  <a:schemeClr val="tx2"/>
                </a:solidFill>
              </a:rPr>
              <a:t>A variable that has local scope has life and visibility from the point of its definition to the end of the function in which it is defined.</a:t>
            </a:r>
          </a:p>
        </p:txBody>
      </p:sp>
      <p:pic>
        <p:nvPicPr>
          <p:cNvPr id="3" name="Immagine 2"/>
          <p:cNvPicPr>
            <a:picLocks noChangeAspect="1"/>
          </p:cNvPicPr>
          <p:nvPr/>
        </p:nvPicPr>
        <p:blipFill>
          <a:blip r:embed="rId4"/>
          <a:stretch>
            <a:fillRect/>
          </a:stretch>
        </p:blipFill>
        <p:spPr>
          <a:xfrm>
            <a:off x="3056545" y="3840798"/>
            <a:ext cx="3028950" cy="2019300"/>
          </a:xfrm>
          <a:prstGeom prst="rect">
            <a:avLst/>
          </a:prstGeom>
        </p:spPr>
      </p:pic>
    </p:spTree>
    <p:extLst>
      <p:ext uri="{BB962C8B-B14F-4D97-AF65-F5344CB8AC3E}">
        <p14:creationId xmlns:p14="http://schemas.microsoft.com/office/powerpoint/2010/main" val="256243984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785104"/>
          </a:xfrm>
          <a:prstGeom prst="rect">
            <a:avLst/>
          </a:prstGeom>
        </p:spPr>
        <p:txBody>
          <a:bodyPr wrap="square">
            <a:spAutoFit/>
          </a:bodyPr>
          <a:lstStyle/>
          <a:p>
            <a:r>
              <a:rPr lang="en-US" sz="2200" dirty="0">
                <a:solidFill>
                  <a:schemeClr val="tx2"/>
                </a:solidFill>
              </a:rPr>
              <a:t>Local Scope.</a:t>
            </a:r>
          </a:p>
          <a:p>
            <a:endParaRPr lang="en-US" sz="2200" dirty="0">
              <a:solidFill>
                <a:schemeClr val="tx2"/>
              </a:solidFill>
            </a:endParaRPr>
          </a:p>
          <a:p>
            <a:pPr algn="just"/>
            <a:r>
              <a:rPr lang="en-US" sz="2200" dirty="0">
                <a:solidFill>
                  <a:schemeClr val="tx2"/>
                </a:solidFill>
              </a:rPr>
              <a:t>Local scoped variables are quite common in C programs. Local scope offers some degree of encapsulation, but is not so restrictive as to render the variable useless. </a:t>
            </a:r>
          </a:p>
        </p:txBody>
      </p:sp>
    </p:spTree>
    <p:extLst>
      <p:ext uri="{BB962C8B-B14F-4D97-AF65-F5344CB8AC3E}">
        <p14:creationId xmlns:p14="http://schemas.microsoft.com/office/powerpoint/2010/main" val="238855090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769441"/>
          </a:xfrm>
          <a:prstGeom prst="rect">
            <a:avLst/>
          </a:prstGeom>
        </p:spPr>
        <p:txBody>
          <a:bodyPr wrap="square">
            <a:spAutoFit/>
          </a:bodyPr>
          <a:lstStyle/>
          <a:p>
            <a:r>
              <a:rPr lang="en-US" sz="2200" dirty="0">
                <a:solidFill>
                  <a:schemeClr val="tx2"/>
                </a:solidFill>
              </a:rPr>
              <a:t>Local Scope.</a:t>
            </a:r>
          </a:p>
          <a:p>
            <a:endParaRPr lang="en-US" sz="2200" dirty="0">
              <a:solidFill>
                <a:schemeClr val="tx2"/>
              </a:solidFill>
            </a:endParaRPr>
          </a:p>
        </p:txBody>
      </p:sp>
      <p:pic>
        <p:nvPicPr>
          <p:cNvPr id="3" name="Immagine 2"/>
          <p:cNvPicPr>
            <a:picLocks noChangeAspect="1"/>
          </p:cNvPicPr>
          <p:nvPr/>
        </p:nvPicPr>
        <p:blipFill>
          <a:blip r:embed="rId4"/>
          <a:stretch>
            <a:fillRect/>
          </a:stretch>
        </p:blipFill>
        <p:spPr>
          <a:xfrm>
            <a:off x="2699792" y="2751568"/>
            <a:ext cx="3522112" cy="3461733"/>
          </a:xfrm>
          <a:prstGeom prst="rect">
            <a:avLst/>
          </a:prstGeom>
        </p:spPr>
      </p:pic>
    </p:spTree>
    <p:extLst>
      <p:ext uri="{BB962C8B-B14F-4D97-AF65-F5344CB8AC3E}">
        <p14:creationId xmlns:p14="http://schemas.microsoft.com/office/powerpoint/2010/main" val="280186158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2462213"/>
          </a:xfrm>
          <a:prstGeom prst="rect">
            <a:avLst/>
          </a:prstGeom>
        </p:spPr>
        <p:txBody>
          <a:bodyPr wrap="square">
            <a:spAutoFit/>
          </a:bodyPr>
          <a:lstStyle/>
          <a:p>
            <a:r>
              <a:rPr lang="en-US" sz="2200" dirty="0">
                <a:solidFill>
                  <a:schemeClr val="tx2"/>
                </a:solidFill>
              </a:rPr>
              <a:t>Global Scope.</a:t>
            </a:r>
          </a:p>
          <a:p>
            <a:endParaRPr lang="en-US" sz="2200" dirty="0">
              <a:solidFill>
                <a:schemeClr val="tx2"/>
              </a:solidFill>
            </a:endParaRPr>
          </a:p>
          <a:p>
            <a:pPr algn="just"/>
            <a:r>
              <a:rPr lang="en-US" sz="2200" dirty="0">
                <a:solidFill>
                  <a:schemeClr val="tx2"/>
                </a:solidFill>
              </a:rPr>
              <a:t>From time-to-time, you need a variable that is accessible by all functions within the program. If you have a piece of data that must be available everywhere in the program, then that variable should be defined with global scope. A variable has global scope if it is defined outside of a function block. </a:t>
            </a:r>
          </a:p>
        </p:txBody>
      </p:sp>
    </p:spTree>
    <p:extLst>
      <p:ext uri="{BB962C8B-B14F-4D97-AF65-F5344CB8AC3E}">
        <p14:creationId xmlns:p14="http://schemas.microsoft.com/office/powerpoint/2010/main" val="33632202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8515672"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Functions in C</a:t>
            </a:r>
          </a:p>
          <a:p>
            <a:pPr marL="0" indent="0" algn="just">
              <a:buNone/>
            </a:pPr>
            <a:endParaRPr lang="en-US" sz="2200" dirty="0"/>
          </a:p>
          <a:p>
            <a:pPr marL="0" indent="0" algn="just">
              <a:buNone/>
            </a:pPr>
            <a:r>
              <a:rPr lang="en-US" sz="2200" dirty="0"/>
              <a:t>C is one of the few languages that doesn’t have any I/O capability built into the language. ANSI C only has 32 keywords; Arduino C has slightly less. The backbone of C is its robust library of functions.</a:t>
            </a:r>
          </a:p>
          <a:p>
            <a:pPr marL="0" indent="0" algn="just">
              <a:buNone/>
            </a:pPr>
            <a:r>
              <a:rPr lang="en-US" sz="2200" dirty="0"/>
              <a:t> </a:t>
            </a:r>
            <a:br>
              <a:rPr lang="en-US" dirty="0"/>
            </a:br>
            <a:endParaRPr lang="it-IT" dirty="0"/>
          </a:p>
        </p:txBody>
      </p:sp>
    </p:spTree>
    <p:extLst>
      <p:ext uri="{BB962C8B-B14F-4D97-AF65-F5344CB8AC3E}">
        <p14:creationId xmlns:p14="http://schemas.microsoft.com/office/powerpoint/2010/main" val="189354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430887"/>
          </a:xfrm>
          <a:prstGeom prst="rect">
            <a:avLst/>
          </a:prstGeom>
        </p:spPr>
        <p:txBody>
          <a:bodyPr wrap="square">
            <a:spAutoFit/>
          </a:bodyPr>
          <a:lstStyle/>
          <a:p>
            <a:r>
              <a:rPr lang="en-US" sz="2200" dirty="0">
                <a:solidFill>
                  <a:schemeClr val="tx2"/>
                </a:solidFill>
              </a:rPr>
              <a:t>Global Scope.</a:t>
            </a:r>
          </a:p>
        </p:txBody>
      </p:sp>
      <p:pic>
        <p:nvPicPr>
          <p:cNvPr id="3" name="Immagine 2"/>
          <p:cNvPicPr>
            <a:picLocks noChangeAspect="1"/>
          </p:cNvPicPr>
          <p:nvPr/>
        </p:nvPicPr>
        <p:blipFill>
          <a:blip r:embed="rId4"/>
          <a:stretch>
            <a:fillRect/>
          </a:stretch>
        </p:blipFill>
        <p:spPr>
          <a:xfrm>
            <a:off x="1806401" y="2272305"/>
            <a:ext cx="5529238" cy="4478935"/>
          </a:xfrm>
          <a:prstGeom prst="rect">
            <a:avLst/>
          </a:prstGeom>
        </p:spPr>
      </p:pic>
    </p:spTree>
    <p:extLst>
      <p:ext uri="{BB962C8B-B14F-4D97-AF65-F5344CB8AC3E}">
        <p14:creationId xmlns:p14="http://schemas.microsoft.com/office/powerpoint/2010/main" val="23719320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2800767"/>
          </a:xfrm>
          <a:prstGeom prst="rect">
            <a:avLst/>
          </a:prstGeom>
        </p:spPr>
        <p:txBody>
          <a:bodyPr wrap="square">
            <a:spAutoFit/>
          </a:bodyPr>
          <a:lstStyle/>
          <a:p>
            <a:r>
              <a:rPr lang="en-US" sz="2200" dirty="0">
                <a:solidFill>
                  <a:schemeClr val="tx2"/>
                </a:solidFill>
              </a:rPr>
              <a:t>Scope and Storage Classes.</a:t>
            </a:r>
          </a:p>
          <a:p>
            <a:endParaRPr lang="en-US" sz="2200" dirty="0">
              <a:solidFill>
                <a:schemeClr val="tx2"/>
              </a:solidFill>
            </a:endParaRPr>
          </a:p>
          <a:p>
            <a:r>
              <a:rPr lang="en-US" sz="2200" dirty="0">
                <a:solidFill>
                  <a:schemeClr val="tx2"/>
                </a:solidFill>
              </a:rPr>
              <a:t>Arduino C recognizes four storage classes:</a:t>
            </a:r>
          </a:p>
          <a:p>
            <a:endParaRPr lang="en-US" sz="2200" dirty="0">
              <a:solidFill>
                <a:schemeClr val="tx2"/>
              </a:solidFill>
            </a:endParaRPr>
          </a:p>
          <a:p>
            <a:pPr marL="342900" indent="-342900">
              <a:buFont typeface="Arial" panose="020B0604020202020204" pitchFamily="34" charset="0"/>
              <a:buChar char="•"/>
            </a:pPr>
            <a:r>
              <a:rPr lang="en-US" sz="2200" dirty="0">
                <a:solidFill>
                  <a:schemeClr val="tx2"/>
                </a:solidFill>
              </a:rPr>
              <a:t>Auto</a:t>
            </a:r>
          </a:p>
          <a:p>
            <a:pPr marL="342900" indent="-342900">
              <a:buFont typeface="Arial" panose="020B0604020202020204" pitchFamily="34" charset="0"/>
              <a:buChar char="•"/>
            </a:pPr>
            <a:r>
              <a:rPr lang="en-US" sz="2200" dirty="0">
                <a:solidFill>
                  <a:schemeClr val="tx2"/>
                </a:solidFill>
              </a:rPr>
              <a:t>Register</a:t>
            </a:r>
          </a:p>
          <a:p>
            <a:pPr marL="342900" indent="-342900">
              <a:buFont typeface="Arial" panose="020B0604020202020204" pitchFamily="34" charset="0"/>
              <a:buChar char="•"/>
            </a:pPr>
            <a:r>
              <a:rPr lang="en-US" sz="2200" dirty="0">
                <a:solidFill>
                  <a:schemeClr val="tx2"/>
                </a:solidFill>
              </a:rPr>
              <a:t>Static</a:t>
            </a:r>
          </a:p>
          <a:p>
            <a:pPr marL="342900" indent="-342900">
              <a:buFont typeface="Arial" panose="020B0604020202020204" pitchFamily="34" charset="0"/>
              <a:buChar char="•"/>
            </a:pPr>
            <a:r>
              <a:rPr lang="en-US" sz="2200" dirty="0">
                <a:solidFill>
                  <a:schemeClr val="tx2"/>
                </a:solidFill>
              </a:rPr>
              <a:t>Extern</a:t>
            </a:r>
          </a:p>
        </p:txBody>
      </p:sp>
    </p:spTree>
    <p:extLst>
      <p:ext uri="{BB962C8B-B14F-4D97-AF65-F5344CB8AC3E}">
        <p14:creationId xmlns:p14="http://schemas.microsoft.com/office/powerpoint/2010/main" val="193446756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2462213"/>
          </a:xfrm>
          <a:prstGeom prst="rect">
            <a:avLst/>
          </a:prstGeom>
        </p:spPr>
        <p:txBody>
          <a:bodyPr wrap="square">
            <a:spAutoFit/>
          </a:bodyPr>
          <a:lstStyle/>
          <a:p>
            <a:r>
              <a:rPr lang="en-US" sz="2200" dirty="0">
                <a:solidFill>
                  <a:schemeClr val="tx2"/>
                </a:solidFill>
              </a:rPr>
              <a:t>The auto Storage Class.</a:t>
            </a:r>
          </a:p>
          <a:p>
            <a:endParaRPr lang="en-US" sz="2200" dirty="0">
              <a:solidFill>
                <a:schemeClr val="tx2"/>
              </a:solidFill>
            </a:endParaRPr>
          </a:p>
          <a:p>
            <a:r>
              <a:rPr lang="en-US" sz="2200" dirty="0">
                <a:solidFill>
                  <a:schemeClr val="tx2"/>
                </a:solidFill>
              </a:rPr>
              <a:t>The auto storage class is the default storage class for variables with local scope. The actual impact of using an auto storage class in Arduino C appears to make no difference to the generated code and, therefore, relegates itself to a documentation feature.</a:t>
            </a:r>
          </a:p>
          <a:p>
            <a:endParaRPr lang="en-US" sz="2200" dirty="0">
              <a:solidFill>
                <a:schemeClr val="tx2"/>
              </a:solidFill>
            </a:endParaRPr>
          </a:p>
        </p:txBody>
      </p:sp>
      <p:pic>
        <p:nvPicPr>
          <p:cNvPr id="3" name="Immagine 2"/>
          <p:cNvPicPr>
            <a:picLocks noChangeAspect="1"/>
          </p:cNvPicPr>
          <p:nvPr/>
        </p:nvPicPr>
        <p:blipFill>
          <a:blip r:embed="rId4"/>
          <a:stretch>
            <a:fillRect/>
          </a:stretch>
        </p:blipFill>
        <p:spPr>
          <a:xfrm>
            <a:off x="2267744" y="4437112"/>
            <a:ext cx="4608512" cy="585208"/>
          </a:xfrm>
          <a:prstGeom prst="rect">
            <a:avLst/>
          </a:prstGeom>
        </p:spPr>
      </p:pic>
    </p:spTree>
    <p:extLst>
      <p:ext uri="{BB962C8B-B14F-4D97-AF65-F5344CB8AC3E}">
        <p14:creationId xmlns:p14="http://schemas.microsoft.com/office/powerpoint/2010/main" val="197044253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2123658"/>
          </a:xfrm>
          <a:prstGeom prst="rect">
            <a:avLst/>
          </a:prstGeom>
        </p:spPr>
        <p:txBody>
          <a:bodyPr wrap="square">
            <a:spAutoFit/>
          </a:bodyPr>
          <a:lstStyle/>
          <a:p>
            <a:r>
              <a:rPr lang="en-US" sz="2200" dirty="0">
                <a:solidFill>
                  <a:schemeClr val="tx2"/>
                </a:solidFill>
              </a:rPr>
              <a:t>The register Storage Class.</a:t>
            </a:r>
          </a:p>
          <a:p>
            <a:endParaRPr lang="en-US" sz="2200" dirty="0">
              <a:solidFill>
                <a:schemeClr val="tx2"/>
              </a:solidFill>
            </a:endParaRPr>
          </a:p>
          <a:p>
            <a:pPr algn="just"/>
            <a:r>
              <a:rPr lang="en-US" sz="2200" dirty="0">
                <a:solidFill>
                  <a:schemeClr val="tx2"/>
                </a:solidFill>
              </a:rPr>
              <a:t>The register storage class is used to inform the compiler that the data item should be stored in a (chip) register rather than in memory. The idea is that such a data definition would optimize the generated code for speed by keeping the variable in a register. </a:t>
            </a:r>
          </a:p>
        </p:txBody>
      </p:sp>
      <p:pic>
        <p:nvPicPr>
          <p:cNvPr id="4" name="Immagine 3"/>
          <p:cNvPicPr>
            <a:picLocks noChangeAspect="1"/>
          </p:cNvPicPr>
          <p:nvPr/>
        </p:nvPicPr>
        <p:blipFill>
          <a:blip r:embed="rId4"/>
          <a:stretch>
            <a:fillRect/>
          </a:stretch>
        </p:blipFill>
        <p:spPr>
          <a:xfrm>
            <a:off x="3279465" y="4653136"/>
            <a:ext cx="2737470" cy="526437"/>
          </a:xfrm>
          <a:prstGeom prst="rect">
            <a:avLst/>
          </a:prstGeom>
        </p:spPr>
      </p:pic>
    </p:spTree>
    <p:extLst>
      <p:ext uri="{BB962C8B-B14F-4D97-AF65-F5344CB8AC3E}">
        <p14:creationId xmlns:p14="http://schemas.microsoft.com/office/powerpoint/2010/main" val="426507544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1785104"/>
          </a:xfrm>
          <a:prstGeom prst="rect">
            <a:avLst/>
          </a:prstGeom>
        </p:spPr>
        <p:txBody>
          <a:bodyPr wrap="square">
            <a:spAutoFit/>
          </a:bodyPr>
          <a:lstStyle/>
          <a:p>
            <a:r>
              <a:rPr lang="en-US" sz="2200" dirty="0">
                <a:solidFill>
                  <a:schemeClr val="tx2"/>
                </a:solidFill>
              </a:rPr>
              <a:t>The register Storage Class.</a:t>
            </a:r>
          </a:p>
          <a:p>
            <a:endParaRPr lang="en-US" sz="2200" dirty="0">
              <a:solidFill>
                <a:schemeClr val="tx2"/>
              </a:solidFill>
            </a:endParaRPr>
          </a:p>
          <a:p>
            <a:pPr algn="just"/>
            <a:r>
              <a:rPr lang="en-US" sz="2200" dirty="0">
                <a:solidFill>
                  <a:schemeClr val="tx2"/>
                </a:solidFill>
              </a:rPr>
              <a:t>The use of the keyword register is a suggestion to the code generator not an edict. That is, the code generator makes the final decision about the fate of a variable defined with the register storage class. </a:t>
            </a:r>
          </a:p>
        </p:txBody>
      </p:sp>
    </p:spTree>
    <p:extLst>
      <p:ext uri="{BB962C8B-B14F-4D97-AF65-F5344CB8AC3E}">
        <p14:creationId xmlns:p14="http://schemas.microsoft.com/office/powerpoint/2010/main" val="84179239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3139321"/>
          </a:xfrm>
          <a:prstGeom prst="rect">
            <a:avLst/>
          </a:prstGeom>
        </p:spPr>
        <p:txBody>
          <a:bodyPr wrap="square">
            <a:spAutoFit/>
          </a:bodyPr>
          <a:lstStyle/>
          <a:p>
            <a:r>
              <a:rPr lang="en-US" sz="2200" dirty="0">
                <a:solidFill>
                  <a:schemeClr val="tx2"/>
                </a:solidFill>
              </a:rPr>
              <a:t>The static Storage Class.</a:t>
            </a:r>
          </a:p>
          <a:p>
            <a:endParaRPr lang="en-US" sz="2200" dirty="0">
              <a:solidFill>
                <a:schemeClr val="tx2"/>
              </a:solidFill>
            </a:endParaRPr>
          </a:p>
          <a:p>
            <a:pPr algn="just"/>
            <a:r>
              <a:rPr lang="en-US" sz="2200" dirty="0">
                <a:solidFill>
                  <a:schemeClr val="tx2"/>
                </a:solidFill>
              </a:rPr>
              <a:t>As you know, variables with local scope die when you exit the function in which they are defined. This means that each time the function is called, a new set of local variables is created. This also means that any</a:t>
            </a:r>
          </a:p>
          <a:p>
            <a:pPr algn="just"/>
            <a:r>
              <a:rPr lang="en-US" sz="2200" dirty="0">
                <a:solidFill>
                  <a:schemeClr val="tx2"/>
                </a:solidFill>
              </a:rPr>
              <a:t>values for the local variables in the function from the previous execution of the function’s code are lost.</a:t>
            </a:r>
          </a:p>
          <a:p>
            <a:pPr algn="just"/>
            <a:r>
              <a:rPr lang="en-US" sz="2200" dirty="0">
                <a:solidFill>
                  <a:schemeClr val="tx2"/>
                </a:solidFill>
              </a:rPr>
              <a:t>There are, however, situations where it would be nice if you could preserve the value of a variable between function calls.</a:t>
            </a:r>
          </a:p>
        </p:txBody>
      </p:sp>
    </p:spTree>
    <p:extLst>
      <p:ext uri="{BB962C8B-B14F-4D97-AF65-F5344CB8AC3E}">
        <p14:creationId xmlns:p14="http://schemas.microsoft.com/office/powerpoint/2010/main" val="362723927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2123658"/>
          </a:xfrm>
          <a:prstGeom prst="rect">
            <a:avLst/>
          </a:prstGeom>
        </p:spPr>
        <p:txBody>
          <a:bodyPr wrap="square">
            <a:spAutoFit/>
          </a:bodyPr>
          <a:lstStyle/>
          <a:p>
            <a:r>
              <a:rPr lang="en-US" sz="2200" dirty="0">
                <a:solidFill>
                  <a:schemeClr val="tx2"/>
                </a:solidFill>
              </a:rPr>
              <a:t>The static Storage Class.</a:t>
            </a:r>
          </a:p>
          <a:p>
            <a:endParaRPr lang="en-US" sz="2200" dirty="0">
              <a:solidFill>
                <a:schemeClr val="tx2"/>
              </a:solidFill>
            </a:endParaRPr>
          </a:p>
          <a:p>
            <a:pPr algn="just"/>
            <a:r>
              <a:rPr lang="en-US" sz="2200" dirty="0">
                <a:solidFill>
                  <a:schemeClr val="tx2"/>
                </a:solidFill>
              </a:rPr>
              <a:t>For example, you might like to maintain a count of the number of times a particular function is executed. That goal is not possible with variables defined with the default (auto) storage class because they are recreated each time the function is called.</a:t>
            </a:r>
          </a:p>
        </p:txBody>
      </p:sp>
    </p:spTree>
    <p:extLst>
      <p:ext uri="{BB962C8B-B14F-4D97-AF65-F5344CB8AC3E}">
        <p14:creationId xmlns:p14="http://schemas.microsoft.com/office/powerpoint/2010/main" val="126037265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1785104"/>
          </a:xfrm>
          <a:prstGeom prst="rect">
            <a:avLst/>
          </a:prstGeom>
        </p:spPr>
        <p:txBody>
          <a:bodyPr wrap="square">
            <a:spAutoFit/>
          </a:bodyPr>
          <a:lstStyle/>
          <a:p>
            <a:r>
              <a:rPr lang="en-US" sz="2200" dirty="0">
                <a:solidFill>
                  <a:schemeClr val="tx2"/>
                </a:solidFill>
              </a:rPr>
              <a:t>The static Storage Class.</a:t>
            </a:r>
          </a:p>
          <a:p>
            <a:endParaRPr lang="en-US" sz="2200" dirty="0">
              <a:solidFill>
                <a:schemeClr val="tx2"/>
              </a:solidFill>
            </a:endParaRPr>
          </a:p>
          <a:p>
            <a:r>
              <a:rPr lang="en-US" sz="2200" dirty="0">
                <a:solidFill>
                  <a:schemeClr val="tx2"/>
                </a:solidFill>
              </a:rPr>
              <a:t>Obviously, one solution is to move the variable of interest out of the function and define it with global scope.</a:t>
            </a:r>
          </a:p>
          <a:p>
            <a:r>
              <a:rPr lang="en-US" sz="2200" dirty="0">
                <a:solidFill>
                  <a:schemeClr val="tx2"/>
                </a:solidFill>
              </a:rPr>
              <a:t>This solve the problem, but is not a good solution!!! </a:t>
            </a:r>
          </a:p>
        </p:txBody>
      </p:sp>
    </p:spTree>
    <p:extLst>
      <p:ext uri="{BB962C8B-B14F-4D97-AF65-F5344CB8AC3E}">
        <p14:creationId xmlns:p14="http://schemas.microsoft.com/office/powerpoint/2010/main" val="196590903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430887"/>
          </a:xfrm>
          <a:prstGeom prst="rect">
            <a:avLst/>
          </a:prstGeom>
        </p:spPr>
        <p:txBody>
          <a:bodyPr wrap="square">
            <a:spAutoFit/>
          </a:bodyPr>
          <a:lstStyle/>
          <a:p>
            <a:r>
              <a:rPr lang="en-US" sz="2200" dirty="0">
                <a:solidFill>
                  <a:schemeClr val="tx2"/>
                </a:solidFill>
              </a:rPr>
              <a:t>The static Storage Class.</a:t>
            </a:r>
          </a:p>
        </p:txBody>
      </p:sp>
      <p:pic>
        <p:nvPicPr>
          <p:cNvPr id="3" name="Immagine 2"/>
          <p:cNvPicPr>
            <a:picLocks noChangeAspect="1"/>
          </p:cNvPicPr>
          <p:nvPr/>
        </p:nvPicPr>
        <p:blipFill>
          <a:blip r:embed="rId4"/>
          <a:stretch>
            <a:fillRect/>
          </a:stretch>
        </p:blipFill>
        <p:spPr>
          <a:xfrm>
            <a:off x="2843808" y="3429000"/>
            <a:ext cx="3621437" cy="1990353"/>
          </a:xfrm>
          <a:prstGeom prst="rect">
            <a:avLst/>
          </a:prstGeom>
        </p:spPr>
      </p:pic>
    </p:spTree>
    <p:extLst>
      <p:ext uri="{BB962C8B-B14F-4D97-AF65-F5344CB8AC3E}">
        <p14:creationId xmlns:p14="http://schemas.microsoft.com/office/powerpoint/2010/main" val="140135133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3477875"/>
          </a:xfrm>
          <a:prstGeom prst="rect">
            <a:avLst/>
          </a:prstGeom>
        </p:spPr>
        <p:txBody>
          <a:bodyPr wrap="square">
            <a:spAutoFit/>
          </a:bodyPr>
          <a:lstStyle/>
          <a:p>
            <a:r>
              <a:rPr lang="en-US" sz="2200" dirty="0">
                <a:solidFill>
                  <a:schemeClr val="tx2"/>
                </a:solidFill>
              </a:rPr>
              <a:t>The static Storage Class.</a:t>
            </a:r>
          </a:p>
          <a:p>
            <a:endParaRPr lang="en-US" sz="2200" dirty="0">
              <a:solidFill>
                <a:schemeClr val="tx2"/>
              </a:solidFill>
            </a:endParaRPr>
          </a:p>
          <a:p>
            <a:pPr algn="just"/>
            <a:r>
              <a:rPr lang="en-US" sz="2200" dirty="0">
                <a:solidFill>
                  <a:schemeClr val="tx2"/>
                </a:solidFill>
              </a:rPr>
              <a:t>Using the static storage class specifier causes the compiler to generate code that preserves the value of the variable between function calls. First, the data definition of the variable is not executed each time the function is called. In fact, the variable is not generated using the stack mechanism. Rather, the variable is created when the program begins execution and is allocated in such a way that its value is maintained throughout the program’s execution. The compiler takes care of these details for you. </a:t>
            </a:r>
          </a:p>
        </p:txBody>
      </p:sp>
    </p:spTree>
    <p:extLst>
      <p:ext uri="{BB962C8B-B14F-4D97-AF65-F5344CB8AC3E}">
        <p14:creationId xmlns:p14="http://schemas.microsoft.com/office/powerpoint/2010/main" val="15013927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8515672"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Functions in C</a:t>
            </a:r>
          </a:p>
          <a:p>
            <a:pPr marL="0" indent="0" algn="just">
              <a:buNone/>
            </a:pPr>
            <a:endParaRPr lang="en-US" sz="2200" dirty="0"/>
          </a:p>
          <a:p>
            <a:pPr marL="0" indent="0" algn="just">
              <a:buNone/>
            </a:pPr>
            <a:r>
              <a:rPr lang="en-US" sz="2200" dirty="0"/>
              <a:t>Actually, C purposely was designed to be a light language with a minimal number of keywords. Rather than bloat the language with a high keyword count, C pushes many standard language tasks off into its standard function library. The neat part about this approach is that you are not constrained by the way that the language does things. </a:t>
            </a:r>
            <a:br>
              <a:rPr lang="en-US" dirty="0"/>
            </a:br>
            <a:endParaRPr lang="it-IT" dirty="0"/>
          </a:p>
        </p:txBody>
      </p:sp>
    </p:spTree>
    <p:extLst>
      <p:ext uri="{BB962C8B-B14F-4D97-AF65-F5344CB8AC3E}">
        <p14:creationId xmlns:p14="http://schemas.microsoft.com/office/powerpoint/2010/main" val="3010284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2462213"/>
          </a:xfrm>
          <a:prstGeom prst="rect">
            <a:avLst/>
          </a:prstGeom>
        </p:spPr>
        <p:txBody>
          <a:bodyPr wrap="square">
            <a:spAutoFit/>
          </a:bodyPr>
          <a:lstStyle/>
          <a:p>
            <a:r>
              <a:rPr lang="en-US" sz="2200" dirty="0">
                <a:solidFill>
                  <a:schemeClr val="tx2"/>
                </a:solidFill>
              </a:rPr>
              <a:t>The extern Storage Class.</a:t>
            </a:r>
          </a:p>
          <a:p>
            <a:endParaRPr lang="en-US" sz="2200" dirty="0">
              <a:solidFill>
                <a:schemeClr val="tx2"/>
              </a:solidFill>
            </a:endParaRPr>
          </a:p>
          <a:p>
            <a:pPr algn="just"/>
            <a:r>
              <a:rPr lang="en-US" sz="2200" dirty="0">
                <a:solidFill>
                  <a:schemeClr val="tx2"/>
                </a:solidFill>
              </a:rPr>
              <a:t>Sometimes a project gets to the point where it makes sense to split the source code into two or more source code files. Perhaps you split the files such that those functions that are concerned with the Input Step are in one source file, whereas functions dealing with the Process Step are in another source file.</a:t>
            </a:r>
          </a:p>
        </p:txBody>
      </p:sp>
    </p:spTree>
    <p:extLst>
      <p:ext uri="{BB962C8B-B14F-4D97-AF65-F5344CB8AC3E}">
        <p14:creationId xmlns:p14="http://schemas.microsoft.com/office/powerpoint/2010/main" val="56910685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04800" y="1844824"/>
            <a:ext cx="8532440" cy="1785104"/>
          </a:xfrm>
          <a:prstGeom prst="rect">
            <a:avLst/>
          </a:prstGeom>
        </p:spPr>
        <p:txBody>
          <a:bodyPr wrap="square">
            <a:spAutoFit/>
          </a:bodyPr>
          <a:lstStyle/>
          <a:p>
            <a:r>
              <a:rPr lang="en-US" sz="2200" dirty="0">
                <a:solidFill>
                  <a:schemeClr val="tx2"/>
                </a:solidFill>
              </a:rPr>
              <a:t>The extern Storage Class.</a:t>
            </a:r>
          </a:p>
          <a:p>
            <a:endParaRPr lang="en-US" sz="2200" dirty="0">
              <a:solidFill>
                <a:schemeClr val="tx2"/>
              </a:solidFill>
            </a:endParaRPr>
          </a:p>
          <a:p>
            <a:r>
              <a:rPr lang="en-US" sz="2200" dirty="0">
                <a:solidFill>
                  <a:schemeClr val="tx2"/>
                </a:solidFill>
              </a:rPr>
              <a:t>The extern access specifier simply tells the compiler: “Hey this variable is not defined in this file. However, this statement does allow you to create an attribute list for the variable so you can use it in this file.”</a:t>
            </a:r>
          </a:p>
        </p:txBody>
      </p:sp>
      <p:pic>
        <p:nvPicPr>
          <p:cNvPr id="3" name="Immagine 2"/>
          <p:cNvPicPr>
            <a:picLocks noChangeAspect="1"/>
          </p:cNvPicPr>
          <p:nvPr/>
        </p:nvPicPr>
        <p:blipFill>
          <a:blip r:embed="rId4"/>
          <a:stretch>
            <a:fillRect/>
          </a:stretch>
        </p:blipFill>
        <p:spPr>
          <a:xfrm>
            <a:off x="3131840" y="4581128"/>
            <a:ext cx="2668674" cy="513207"/>
          </a:xfrm>
          <a:prstGeom prst="rect">
            <a:avLst/>
          </a:prstGeom>
        </p:spPr>
      </p:pic>
    </p:spTree>
    <p:extLst>
      <p:ext uri="{BB962C8B-B14F-4D97-AF65-F5344CB8AC3E}">
        <p14:creationId xmlns:p14="http://schemas.microsoft.com/office/powerpoint/2010/main" val="382980263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04800" y="1844824"/>
            <a:ext cx="8532440" cy="1446550"/>
          </a:xfrm>
          <a:prstGeom prst="rect">
            <a:avLst/>
          </a:prstGeom>
        </p:spPr>
        <p:txBody>
          <a:bodyPr wrap="square">
            <a:spAutoFit/>
          </a:bodyPr>
          <a:lstStyle/>
          <a:p>
            <a:r>
              <a:rPr lang="en-US" sz="2200" dirty="0">
                <a:solidFill>
                  <a:schemeClr val="tx2"/>
                </a:solidFill>
              </a:rPr>
              <a:t>Name collision and scope</a:t>
            </a:r>
          </a:p>
          <a:p>
            <a:endParaRPr lang="en-US" sz="2200" dirty="0">
              <a:solidFill>
                <a:schemeClr val="tx2"/>
              </a:solidFill>
            </a:endParaRPr>
          </a:p>
          <a:p>
            <a:r>
              <a:rPr lang="en-US" sz="2200" dirty="0">
                <a:solidFill>
                  <a:schemeClr val="tx2"/>
                </a:solidFill>
              </a:rPr>
              <a:t>What if we declare two variables with the same name?</a:t>
            </a:r>
          </a:p>
          <a:p>
            <a:endParaRPr lang="en-US" sz="2200" dirty="0">
              <a:solidFill>
                <a:schemeClr val="tx2"/>
              </a:solidFill>
            </a:endParaRPr>
          </a:p>
        </p:txBody>
      </p:sp>
    </p:spTree>
    <p:extLst>
      <p:ext uri="{BB962C8B-B14F-4D97-AF65-F5344CB8AC3E}">
        <p14:creationId xmlns:p14="http://schemas.microsoft.com/office/powerpoint/2010/main" val="235488234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4770537"/>
          </a:xfrm>
          <a:prstGeom prst="rect">
            <a:avLst/>
          </a:prstGeom>
        </p:spPr>
        <p:txBody>
          <a:bodyPr wrap="square">
            <a:spAutoFit/>
          </a:bodyPr>
          <a:lstStyle/>
          <a:p>
            <a:endParaRPr lang="en-US" dirty="0"/>
          </a:p>
          <a:p>
            <a:r>
              <a:rPr lang="en-US" sz="2200" dirty="0">
                <a:solidFill>
                  <a:schemeClr val="tx2"/>
                </a:solidFill>
              </a:rPr>
              <a:t>Interrupts.</a:t>
            </a:r>
          </a:p>
          <a:p>
            <a:endParaRPr lang="en-US" sz="2200" dirty="0">
              <a:solidFill>
                <a:schemeClr val="tx2"/>
              </a:solidFill>
            </a:endParaRPr>
          </a:p>
          <a:p>
            <a:pPr algn="just"/>
            <a:r>
              <a:rPr lang="en-US" sz="2200" dirty="0">
                <a:solidFill>
                  <a:schemeClr val="tx2"/>
                </a:solidFill>
              </a:rPr>
              <a:t>There's a great mechanism built into all Arduinos that is ideal for monitoring real-time events. This mechanism is called an Interrupt. An Interrupt's job is to make sure that the processor responds quickly to important events. When a certain signal is detected, an Interrupt (as the name suggests) interrupts whatever the processor is doing, and executes some code designed to react to whatever external stimulus is being fed to the Arduino. Once that code has wrapped up, the processor goes back to whatever it was originally doing as if nothing happened!</a:t>
            </a:r>
          </a:p>
          <a:p>
            <a:endParaRPr lang="en-US" sz="2200" dirty="0">
              <a:solidFill>
                <a:schemeClr val="tx2"/>
              </a:solidFill>
            </a:endParaRPr>
          </a:p>
          <a:p>
            <a:endParaRPr lang="it-IT" sz="2200" dirty="0">
              <a:solidFill>
                <a:schemeClr val="tx2"/>
              </a:solidFill>
            </a:endParaRPr>
          </a:p>
        </p:txBody>
      </p:sp>
    </p:spTree>
    <p:extLst>
      <p:ext uri="{BB962C8B-B14F-4D97-AF65-F5344CB8AC3E}">
        <p14:creationId xmlns:p14="http://schemas.microsoft.com/office/powerpoint/2010/main" val="299311673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416320"/>
          </a:xfrm>
          <a:prstGeom prst="rect">
            <a:avLst/>
          </a:prstGeom>
        </p:spPr>
        <p:txBody>
          <a:bodyPr wrap="square">
            <a:spAutoFit/>
          </a:bodyPr>
          <a:lstStyle/>
          <a:p>
            <a:endParaRPr lang="en-US" dirty="0"/>
          </a:p>
          <a:p>
            <a:r>
              <a:rPr lang="en-US" sz="2200" dirty="0">
                <a:solidFill>
                  <a:schemeClr val="tx2"/>
                </a:solidFill>
              </a:rPr>
              <a:t>Interrupts.</a:t>
            </a:r>
          </a:p>
          <a:p>
            <a:endParaRPr lang="en-US" sz="2200" dirty="0">
              <a:solidFill>
                <a:schemeClr val="tx2"/>
              </a:solidFill>
            </a:endParaRPr>
          </a:p>
          <a:p>
            <a:r>
              <a:rPr lang="fr-FR" sz="2200" dirty="0" err="1">
                <a:solidFill>
                  <a:schemeClr val="tx2"/>
                </a:solidFill>
              </a:rPr>
              <a:t>Recommended</a:t>
            </a:r>
            <a:r>
              <a:rPr lang="fr-FR" sz="2200" dirty="0">
                <a:solidFill>
                  <a:schemeClr val="tx2"/>
                </a:solidFill>
              </a:rPr>
              <a:t>:</a:t>
            </a:r>
            <a:endParaRPr lang="en-US" sz="2200" dirty="0">
              <a:solidFill>
                <a:schemeClr val="tx2"/>
              </a:solidFill>
            </a:endParaRPr>
          </a:p>
          <a:p>
            <a:r>
              <a:rPr lang="fr-FR" sz="2200" dirty="0" err="1">
                <a:solidFill>
                  <a:schemeClr val="tx2"/>
                </a:solidFill>
              </a:rPr>
              <a:t>attachInterrupt</a:t>
            </a:r>
            <a:r>
              <a:rPr lang="fr-FR" sz="2200" dirty="0">
                <a:solidFill>
                  <a:schemeClr val="tx2"/>
                </a:solidFill>
              </a:rPr>
              <a:t>(</a:t>
            </a:r>
            <a:r>
              <a:rPr lang="fr-FR" sz="2200" dirty="0" err="1">
                <a:solidFill>
                  <a:schemeClr val="tx2"/>
                </a:solidFill>
              </a:rPr>
              <a:t>digitalPinToInterrupt</a:t>
            </a:r>
            <a:r>
              <a:rPr lang="fr-FR" sz="2200" dirty="0">
                <a:solidFill>
                  <a:schemeClr val="tx2"/>
                </a:solidFill>
              </a:rPr>
              <a:t>(pin), ISR, mode) </a:t>
            </a:r>
            <a:endParaRPr lang="en-US" sz="2200" dirty="0">
              <a:solidFill>
                <a:schemeClr val="tx2"/>
              </a:solidFill>
            </a:endParaRPr>
          </a:p>
          <a:p>
            <a:endParaRPr lang="de-DE" sz="2200" dirty="0">
              <a:solidFill>
                <a:schemeClr val="tx2"/>
              </a:solidFill>
            </a:endParaRPr>
          </a:p>
          <a:p>
            <a:r>
              <a:rPr lang="de-DE" sz="2200" dirty="0">
                <a:solidFill>
                  <a:schemeClr val="tx2"/>
                </a:solidFill>
              </a:rPr>
              <a:t>Not </a:t>
            </a:r>
            <a:r>
              <a:rPr lang="de-DE" sz="2200" dirty="0" err="1">
                <a:solidFill>
                  <a:schemeClr val="tx2"/>
                </a:solidFill>
              </a:rPr>
              <a:t>recommend</a:t>
            </a:r>
            <a:r>
              <a:rPr lang="de-DE" sz="2200" dirty="0">
                <a:solidFill>
                  <a:schemeClr val="tx2"/>
                </a:solidFill>
              </a:rPr>
              <a:t>:</a:t>
            </a:r>
          </a:p>
          <a:p>
            <a:r>
              <a:rPr lang="de-DE" sz="2200" dirty="0" err="1">
                <a:solidFill>
                  <a:schemeClr val="tx2"/>
                </a:solidFill>
              </a:rPr>
              <a:t>attachInterrupt</a:t>
            </a:r>
            <a:r>
              <a:rPr lang="de-DE" sz="2200" dirty="0">
                <a:solidFill>
                  <a:schemeClr val="tx2"/>
                </a:solidFill>
              </a:rPr>
              <a:t>(</a:t>
            </a:r>
            <a:r>
              <a:rPr lang="de-DE" sz="2200" dirty="0" err="1">
                <a:solidFill>
                  <a:schemeClr val="tx2"/>
                </a:solidFill>
              </a:rPr>
              <a:t>Interupt_Vector</a:t>
            </a:r>
            <a:r>
              <a:rPr lang="de-DE" sz="2200" dirty="0">
                <a:solidFill>
                  <a:schemeClr val="tx2"/>
                </a:solidFill>
              </a:rPr>
              <a:t>, </a:t>
            </a:r>
            <a:r>
              <a:rPr lang="de-DE" sz="2200" dirty="0" err="1">
                <a:solidFill>
                  <a:schemeClr val="tx2"/>
                </a:solidFill>
              </a:rPr>
              <a:t>Function_name</a:t>
            </a:r>
            <a:r>
              <a:rPr lang="de-DE" sz="2200" dirty="0">
                <a:solidFill>
                  <a:schemeClr val="tx2"/>
                </a:solidFill>
              </a:rPr>
              <a:t>, </a:t>
            </a:r>
            <a:r>
              <a:rPr lang="de-DE" sz="2200" dirty="0" err="1">
                <a:solidFill>
                  <a:schemeClr val="tx2"/>
                </a:solidFill>
              </a:rPr>
              <a:t>Interrupt_Mode</a:t>
            </a:r>
            <a:r>
              <a:rPr lang="de-DE" sz="2200" dirty="0">
                <a:solidFill>
                  <a:schemeClr val="tx2"/>
                </a:solidFill>
              </a:rPr>
              <a:t>);</a:t>
            </a:r>
          </a:p>
          <a:p>
            <a:r>
              <a:rPr lang="de-DE" sz="2200" dirty="0" err="1">
                <a:solidFill>
                  <a:schemeClr val="tx2"/>
                </a:solidFill>
              </a:rPr>
              <a:t>attachInterrupt</a:t>
            </a:r>
            <a:r>
              <a:rPr lang="de-DE" sz="2200" dirty="0">
                <a:solidFill>
                  <a:schemeClr val="tx2"/>
                </a:solidFill>
              </a:rPr>
              <a:t>(</a:t>
            </a:r>
            <a:r>
              <a:rPr lang="de-DE" sz="2200" dirty="0" err="1">
                <a:solidFill>
                  <a:schemeClr val="tx2"/>
                </a:solidFill>
              </a:rPr>
              <a:t>pin</a:t>
            </a:r>
            <a:r>
              <a:rPr lang="de-DE" sz="2200" dirty="0">
                <a:solidFill>
                  <a:schemeClr val="tx2"/>
                </a:solidFill>
              </a:rPr>
              <a:t>, ISR, </a:t>
            </a:r>
            <a:r>
              <a:rPr lang="de-DE" sz="2200" dirty="0" err="1">
                <a:solidFill>
                  <a:schemeClr val="tx2"/>
                </a:solidFill>
              </a:rPr>
              <a:t>mode</a:t>
            </a:r>
            <a:r>
              <a:rPr lang="de-DE" sz="2200" dirty="0">
                <a:solidFill>
                  <a:schemeClr val="tx2"/>
                </a:solidFill>
              </a:rPr>
              <a:t>)</a:t>
            </a:r>
            <a:endParaRPr lang="it-IT" sz="2200" dirty="0">
              <a:solidFill>
                <a:schemeClr val="tx2"/>
              </a:solidFill>
            </a:endParaRPr>
          </a:p>
          <a:p>
            <a:r>
              <a:rPr lang="it-IT" sz="2200" dirty="0">
                <a:solidFill>
                  <a:schemeClr val="tx2"/>
                </a:solidFill>
              </a:rPr>
              <a:t>	</a:t>
            </a:r>
          </a:p>
        </p:txBody>
      </p:sp>
    </p:spTree>
    <p:extLst>
      <p:ext uri="{BB962C8B-B14F-4D97-AF65-F5344CB8AC3E}">
        <p14:creationId xmlns:p14="http://schemas.microsoft.com/office/powerpoint/2010/main" val="266312135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754874"/>
          </a:xfrm>
          <a:prstGeom prst="rect">
            <a:avLst/>
          </a:prstGeom>
        </p:spPr>
        <p:txBody>
          <a:bodyPr wrap="square">
            <a:spAutoFit/>
          </a:bodyPr>
          <a:lstStyle/>
          <a:p>
            <a:endParaRPr lang="en-US" dirty="0"/>
          </a:p>
          <a:p>
            <a:r>
              <a:rPr lang="en-US" sz="2200" dirty="0">
                <a:solidFill>
                  <a:schemeClr val="tx2"/>
                </a:solidFill>
              </a:rPr>
              <a:t>Interrupt vector.</a:t>
            </a:r>
          </a:p>
          <a:p>
            <a:endParaRPr lang="en-US" sz="2200" dirty="0">
              <a:solidFill>
                <a:schemeClr val="tx2"/>
              </a:solidFill>
            </a:endParaRPr>
          </a:p>
          <a:p>
            <a:pPr algn="just"/>
            <a:r>
              <a:rPr lang="en-US" sz="2200" dirty="0">
                <a:solidFill>
                  <a:schemeClr val="tx2"/>
                </a:solidFill>
              </a:rPr>
              <a:t>The interrupt vector determines what pin can generate an interrupt. This isn't the number of the pin itself - it's actually a reference to where in memory the Arduino processor has to look to see if an interrupt occurs. A given space in that vector corresponds to a specific external pin, and not all pins can generate an interrupt!</a:t>
            </a:r>
            <a:endParaRPr lang="it-IT" sz="2200" dirty="0">
              <a:solidFill>
                <a:schemeClr val="tx2"/>
              </a:solidFill>
            </a:endParaRPr>
          </a:p>
          <a:p>
            <a:endParaRPr lang="it-IT" sz="2200" dirty="0">
              <a:solidFill>
                <a:schemeClr val="tx2"/>
              </a:solidFill>
            </a:endParaRPr>
          </a:p>
          <a:p>
            <a:r>
              <a:rPr lang="en-US" sz="2200" dirty="0">
                <a:solidFill>
                  <a:schemeClr val="tx2"/>
                </a:solidFill>
              </a:rPr>
              <a:t>On the Arduino Uno, pins 2 and 3 are capable of generating interrupts, and they correspond to interrupt vectors 0 and 1, respectively.</a:t>
            </a:r>
            <a:endParaRPr lang="it-IT" sz="2200" dirty="0">
              <a:solidFill>
                <a:schemeClr val="tx2"/>
              </a:solidFill>
            </a:endParaRPr>
          </a:p>
        </p:txBody>
      </p:sp>
    </p:spTree>
    <p:extLst>
      <p:ext uri="{BB962C8B-B14F-4D97-AF65-F5344CB8AC3E}">
        <p14:creationId xmlns:p14="http://schemas.microsoft.com/office/powerpoint/2010/main" val="390946115"/>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1384995"/>
          </a:xfrm>
          <a:prstGeom prst="rect">
            <a:avLst/>
          </a:prstGeom>
        </p:spPr>
        <p:txBody>
          <a:bodyPr wrap="square">
            <a:spAutoFit/>
          </a:bodyPr>
          <a:lstStyle/>
          <a:p>
            <a:r>
              <a:rPr lang="en-US" sz="2200" dirty="0">
                <a:solidFill>
                  <a:schemeClr val="tx2"/>
                </a:solidFill>
              </a:rPr>
              <a:t>Function Name.</a:t>
            </a:r>
          </a:p>
          <a:p>
            <a:endParaRPr lang="en-US" dirty="0"/>
          </a:p>
          <a:p>
            <a:r>
              <a:rPr lang="en-US" sz="2200" dirty="0">
                <a:solidFill>
                  <a:schemeClr val="tx2"/>
                </a:solidFill>
              </a:rPr>
              <a:t>The function name of the interrupt service routine - this determines the code that gets run when the interrupt condition is met. </a:t>
            </a:r>
          </a:p>
        </p:txBody>
      </p:sp>
    </p:spTree>
    <p:extLst>
      <p:ext uri="{BB962C8B-B14F-4D97-AF65-F5344CB8AC3E}">
        <p14:creationId xmlns:p14="http://schemas.microsoft.com/office/powerpoint/2010/main" val="356610582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416320"/>
          </a:xfrm>
          <a:prstGeom prst="rect">
            <a:avLst/>
          </a:prstGeom>
        </p:spPr>
        <p:txBody>
          <a:bodyPr wrap="square">
            <a:spAutoFit/>
          </a:bodyPr>
          <a:lstStyle/>
          <a:p>
            <a:r>
              <a:rPr lang="en-US" sz="2200" dirty="0">
                <a:solidFill>
                  <a:schemeClr val="tx2"/>
                </a:solidFill>
              </a:rPr>
              <a:t>Interrupt mode.</a:t>
            </a:r>
          </a:p>
          <a:p>
            <a:endParaRPr lang="en-US" dirty="0"/>
          </a:p>
          <a:p>
            <a:r>
              <a:rPr lang="en-US" sz="2200" dirty="0">
                <a:solidFill>
                  <a:schemeClr val="tx2"/>
                </a:solidFill>
              </a:rPr>
              <a:t>The interrupt mode determines what pin action triggers an interrupt. </a:t>
            </a:r>
          </a:p>
          <a:p>
            <a:r>
              <a:rPr lang="en-US" sz="2200" dirty="0">
                <a:solidFill>
                  <a:schemeClr val="tx2"/>
                </a:solidFill>
              </a:rPr>
              <a:t>The Arduino Uno supports four interrupt modes :</a:t>
            </a:r>
          </a:p>
          <a:p>
            <a:pPr marL="342900" indent="-342900">
              <a:buFont typeface="Arial" panose="020B0604020202020204" pitchFamily="34" charset="0"/>
              <a:buChar char="•"/>
            </a:pPr>
            <a:r>
              <a:rPr lang="en-US" sz="2200" dirty="0">
                <a:solidFill>
                  <a:schemeClr val="tx2"/>
                </a:solidFill>
              </a:rPr>
              <a:t>RISING : activates an interrupt on a rising edge of the interrupt pin</a:t>
            </a:r>
          </a:p>
          <a:p>
            <a:pPr marL="342900" indent="-342900">
              <a:buFont typeface="Arial" panose="020B0604020202020204" pitchFamily="34" charset="0"/>
              <a:buChar char="•"/>
            </a:pPr>
            <a:r>
              <a:rPr lang="en-US" sz="2200" dirty="0">
                <a:solidFill>
                  <a:schemeClr val="tx2"/>
                </a:solidFill>
              </a:rPr>
              <a:t>FALLING : activates on a falling edge</a:t>
            </a:r>
          </a:p>
          <a:p>
            <a:pPr marL="342900" indent="-342900">
              <a:buFont typeface="Arial" panose="020B0604020202020204" pitchFamily="34" charset="0"/>
              <a:buChar char="•"/>
            </a:pPr>
            <a:r>
              <a:rPr lang="en-US" sz="2200" dirty="0">
                <a:solidFill>
                  <a:schemeClr val="tx2"/>
                </a:solidFill>
              </a:rPr>
              <a:t>CHANGE : responds to any change in the interrupt pin's value </a:t>
            </a:r>
          </a:p>
          <a:p>
            <a:pPr marL="342900" indent="-342900">
              <a:buFont typeface="Arial" panose="020B0604020202020204" pitchFamily="34" charset="0"/>
              <a:buChar char="•"/>
            </a:pPr>
            <a:r>
              <a:rPr lang="en-US" sz="2200" dirty="0">
                <a:solidFill>
                  <a:schemeClr val="tx2"/>
                </a:solidFill>
              </a:rPr>
              <a:t>LOW : triggers any time the pin is a digital low.</a:t>
            </a:r>
          </a:p>
          <a:p>
            <a:endParaRPr lang="en-US" sz="2200" dirty="0">
              <a:solidFill>
                <a:schemeClr val="tx2"/>
              </a:solidFill>
            </a:endParaRPr>
          </a:p>
          <a:p>
            <a:endParaRPr lang="en-US" sz="2200" dirty="0">
              <a:solidFill>
                <a:schemeClr val="tx2"/>
              </a:solidFill>
            </a:endParaRPr>
          </a:p>
        </p:txBody>
      </p:sp>
    </p:spTree>
    <p:extLst>
      <p:ext uri="{BB962C8B-B14F-4D97-AF65-F5344CB8AC3E}">
        <p14:creationId xmlns:p14="http://schemas.microsoft.com/office/powerpoint/2010/main" val="3822345614"/>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754874"/>
          </a:xfrm>
          <a:prstGeom prst="rect">
            <a:avLst/>
          </a:prstGeom>
        </p:spPr>
        <p:txBody>
          <a:bodyPr wrap="square">
            <a:spAutoFit/>
          </a:bodyPr>
          <a:lstStyle/>
          <a:p>
            <a:endParaRPr lang="en-US" dirty="0"/>
          </a:p>
          <a:p>
            <a:r>
              <a:rPr lang="en-US" sz="2200" dirty="0">
                <a:solidFill>
                  <a:schemeClr val="tx2"/>
                </a:solidFill>
              </a:rPr>
              <a:t>Interrupts.</a:t>
            </a:r>
          </a:p>
          <a:p>
            <a:endParaRPr lang="en-US" sz="2200" dirty="0">
              <a:solidFill>
                <a:schemeClr val="tx2"/>
              </a:solidFill>
            </a:endParaRPr>
          </a:p>
          <a:p>
            <a:r>
              <a:rPr lang="en-US" sz="2200" dirty="0">
                <a:solidFill>
                  <a:schemeClr val="tx2"/>
                </a:solidFill>
              </a:rPr>
              <a:t>There are a few important things to consider when writing an interrupt service routine :</a:t>
            </a:r>
          </a:p>
          <a:p>
            <a:endParaRPr lang="en-US" sz="2200" dirty="0">
              <a:solidFill>
                <a:schemeClr val="tx2"/>
              </a:solidFill>
            </a:endParaRPr>
          </a:p>
          <a:p>
            <a:pPr marL="342900" indent="-342900">
              <a:buFont typeface="Arial" panose="020B0604020202020204" pitchFamily="34" charset="0"/>
              <a:buChar char="•"/>
            </a:pPr>
            <a:r>
              <a:rPr lang="en-US" sz="2200" dirty="0">
                <a:solidFill>
                  <a:schemeClr val="tx2"/>
                </a:solidFill>
              </a:rPr>
              <a:t>Interrupt function code should be short and sweet. You don't want to derail the main loop for too long!</a:t>
            </a:r>
          </a:p>
          <a:p>
            <a:pPr marL="342900" indent="-342900">
              <a:buFont typeface="Arial" panose="020B0604020202020204" pitchFamily="34" charset="0"/>
              <a:buChar char="•"/>
            </a:pPr>
            <a:r>
              <a:rPr lang="en-US" sz="2200" dirty="0">
                <a:solidFill>
                  <a:schemeClr val="tx2"/>
                </a:solidFill>
              </a:rPr>
              <a:t>There are no input variables or returned values. All changes have to be made on global variables.</a:t>
            </a:r>
          </a:p>
          <a:p>
            <a:endParaRPr lang="it-IT" sz="2200" dirty="0">
              <a:solidFill>
                <a:schemeClr val="tx2"/>
              </a:solidFill>
            </a:endParaRPr>
          </a:p>
        </p:txBody>
      </p:sp>
    </p:spTree>
    <p:extLst>
      <p:ext uri="{BB962C8B-B14F-4D97-AF65-F5344CB8AC3E}">
        <p14:creationId xmlns:p14="http://schemas.microsoft.com/office/powerpoint/2010/main" val="3276255844"/>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2062103"/>
          </a:xfrm>
          <a:prstGeom prst="rect">
            <a:avLst/>
          </a:prstGeom>
        </p:spPr>
        <p:txBody>
          <a:bodyPr wrap="square">
            <a:spAutoFit/>
          </a:bodyPr>
          <a:lstStyle/>
          <a:p>
            <a:endParaRPr lang="en-US" dirty="0"/>
          </a:p>
          <a:p>
            <a:r>
              <a:rPr lang="en-US" sz="2200" dirty="0">
                <a:solidFill>
                  <a:schemeClr val="tx2"/>
                </a:solidFill>
              </a:rPr>
              <a:t>Interrupts.</a:t>
            </a:r>
          </a:p>
          <a:p>
            <a:endParaRPr lang="en-US" sz="2200" dirty="0">
              <a:solidFill>
                <a:schemeClr val="tx2"/>
              </a:solidFill>
            </a:endParaRPr>
          </a:p>
          <a:p>
            <a:r>
              <a:rPr lang="it-IT" sz="2200" dirty="0" err="1">
                <a:solidFill>
                  <a:schemeClr val="tx2"/>
                </a:solidFill>
              </a:rPr>
              <a:t>Example</a:t>
            </a:r>
            <a:r>
              <a:rPr lang="it-IT" sz="2200" dirty="0">
                <a:solidFill>
                  <a:schemeClr val="tx2"/>
                </a:solidFill>
              </a:rPr>
              <a:t>:</a:t>
            </a:r>
          </a:p>
          <a:p>
            <a:endParaRPr lang="it-IT" sz="2200" dirty="0">
              <a:solidFill>
                <a:schemeClr val="tx2"/>
              </a:solidFill>
            </a:endParaRPr>
          </a:p>
          <a:p>
            <a:r>
              <a:rPr lang="it-IT" sz="2200" dirty="0" err="1">
                <a:solidFill>
                  <a:schemeClr val="tx2"/>
                </a:solidFill>
              </a:rPr>
              <a:t>Measure</a:t>
            </a:r>
            <a:r>
              <a:rPr lang="it-IT" sz="2200" dirty="0">
                <a:solidFill>
                  <a:schemeClr val="tx2"/>
                </a:solidFill>
              </a:rPr>
              <a:t> time</a:t>
            </a:r>
          </a:p>
        </p:txBody>
      </p:sp>
    </p:spTree>
    <p:extLst>
      <p:ext uri="{BB962C8B-B14F-4D97-AF65-F5344CB8AC3E}">
        <p14:creationId xmlns:p14="http://schemas.microsoft.com/office/powerpoint/2010/main" val="27074418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8515672"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br>
              <a:rPr lang="en-US" dirty="0"/>
            </a:br>
            <a:endParaRPr lang="it-IT" dirty="0"/>
          </a:p>
        </p:txBody>
      </p:sp>
      <p:pic>
        <p:nvPicPr>
          <p:cNvPr id="3" name="Immagine 2"/>
          <p:cNvPicPr>
            <a:picLocks noChangeAspect="1"/>
          </p:cNvPicPr>
          <p:nvPr/>
        </p:nvPicPr>
        <p:blipFill rotWithShape="1">
          <a:blip r:embed="rId2"/>
          <a:srcRect l="23495" r="24487"/>
          <a:stretch/>
        </p:blipFill>
        <p:spPr>
          <a:xfrm>
            <a:off x="172938" y="1904835"/>
            <a:ext cx="3967014" cy="3455015"/>
          </a:xfrm>
          <a:prstGeom prst="rect">
            <a:avLst/>
          </a:prstGeom>
        </p:spPr>
      </p:pic>
      <p:pic>
        <p:nvPicPr>
          <p:cNvPr id="5" name="Immagine 4"/>
          <p:cNvPicPr>
            <a:picLocks noChangeAspect="1"/>
          </p:cNvPicPr>
          <p:nvPr/>
        </p:nvPicPr>
        <p:blipFill>
          <a:blip r:embed="rId3"/>
          <a:stretch>
            <a:fillRect/>
          </a:stretch>
        </p:blipFill>
        <p:spPr>
          <a:xfrm>
            <a:off x="4345646" y="1904835"/>
            <a:ext cx="4606687" cy="3455015"/>
          </a:xfrm>
          <a:prstGeom prst="rect">
            <a:avLst/>
          </a:prstGeom>
        </p:spPr>
      </p:pic>
    </p:spTree>
    <p:extLst>
      <p:ext uri="{BB962C8B-B14F-4D97-AF65-F5344CB8AC3E}">
        <p14:creationId xmlns:p14="http://schemas.microsoft.com/office/powerpoint/2010/main" val="946462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754874"/>
          </a:xfrm>
          <a:prstGeom prst="rect">
            <a:avLst/>
          </a:prstGeom>
        </p:spPr>
        <p:txBody>
          <a:bodyPr wrap="square">
            <a:spAutoFit/>
          </a:bodyPr>
          <a:lstStyle/>
          <a:p>
            <a:endParaRPr lang="en-US" dirty="0"/>
          </a:p>
          <a:p>
            <a:r>
              <a:rPr lang="en-US" sz="2200" dirty="0">
                <a:solidFill>
                  <a:schemeClr val="tx2"/>
                </a:solidFill>
              </a:rPr>
              <a:t>What’s a stepper Motor.</a:t>
            </a:r>
          </a:p>
          <a:p>
            <a:endParaRPr lang="en-US" sz="2200" dirty="0">
              <a:solidFill>
                <a:schemeClr val="tx2"/>
              </a:solidFill>
            </a:endParaRPr>
          </a:p>
          <a:p>
            <a:pPr algn="just"/>
            <a:r>
              <a:rPr lang="en-US" sz="2200" dirty="0">
                <a:solidFill>
                  <a:schemeClr val="tx2"/>
                </a:solidFill>
              </a:rPr>
              <a:t>A stepper motor or step motor or stepping motor is a brushless DC electric motor that divides a full rotation into a number of equal steps. The motor's position can then be commanded to move and hold at one of these steps without any feedback sensor (an open-loop controller), as long as the motor is carefully sized to the application in respect to torque and speed.</a:t>
            </a:r>
          </a:p>
          <a:p>
            <a:endParaRPr lang="en-US" sz="2200" dirty="0">
              <a:solidFill>
                <a:schemeClr val="tx2"/>
              </a:solidFill>
            </a:endParaRPr>
          </a:p>
          <a:p>
            <a:endParaRPr lang="it-IT" sz="2200" dirty="0">
              <a:solidFill>
                <a:schemeClr val="tx2"/>
              </a:solidFill>
            </a:endParaRPr>
          </a:p>
        </p:txBody>
      </p:sp>
    </p:spTree>
    <p:extLst>
      <p:ext uri="{BB962C8B-B14F-4D97-AF65-F5344CB8AC3E}">
        <p14:creationId xmlns:p14="http://schemas.microsoft.com/office/powerpoint/2010/main" val="2240434492"/>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1723549"/>
          </a:xfrm>
          <a:prstGeom prst="rect">
            <a:avLst/>
          </a:prstGeom>
        </p:spPr>
        <p:txBody>
          <a:bodyPr wrap="square">
            <a:spAutoFit/>
          </a:bodyPr>
          <a:lstStyle/>
          <a:p>
            <a:endParaRPr lang="en-US" dirty="0"/>
          </a:p>
          <a:p>
            <a:r>
              <a:rPr lang="en-US" sz="2200" dirty="0">
                <a:solidFill>
                  <a:schemeClr val="tx2"/>
                </a:solidFill>
              </a:rPr>
              <a:t>What’s a stepper Motor.</a:t>
            </a:r>
          </a:p>
          <a:p>
            <a:endParaRPr lang="en-US" sz="2200" dirty="0">
              <a:solidFill>
                <a:schemeClr val="tx2"/>
              </a:solidFill>
            </a:endParaRPr>
          </a:p>
          <a:p>
            <a:pPr algn="just"/>
            <a:endParaRPr lang="en-US" sz="2200" dirty="0">
              <a:solidFill>
                <a:schemeClr val="tx2"/>
              </a:solidFill>
            </a:endParaRPr>
          </a:p>
          <a:p>
            <a:endParaRPr lang="it-IT" sz="2200" dirty="0">
              <a:solidFill>
                <a:schemeClr val="tx2"/>
              </a:solidFill>
            </a:endParaRPr>
          </a:p>
        </p:txBody>
      </p:sp>
      <p:pic>
        <p:nvPicPr>
          <p:cNvPr id="6" name="Immagine 5"/>
          <p:cNvPicPr>
            <a:picLocks noChangeAspect="1"/>
          </p:cNvPicPr>
          <p:nvPr/>
        </p:nvPicPr>
        <p:blipFill>
          <a:blip r:embed="rId3"/>
          <a:stretch>
            <a:fillRect/>
          </a:stretch>
        </p:blipFill>
        <p:spPr>
          <a:xfrm>
            <a:off x="-14858" y="3739300"/>
            <a:ext cx="9144000" cy="1779545"/>
          </a:xfrm>
          <a:prstGeom prst="rect">
            <a:avLst/>
          </a:prstGeom>
        </p:spPr>
      </p:pic>
    </p:spTree>
    <p:extLst>
      <p:ext uri="{BB962C8B-B14F-4D97-AF65-F5344CB8AC3E}">
        <p14:creationId xmlns:p14="http://schemas.microsoft.com/office/powerpoint/2010/main" val="271642542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pic>
        <p:nvPicPr>
          <p:cNvPr id="3" name="Immagine 2"/>
          <p:cNvPicPr>
            <a:picLocks noChangeAspect="1"/>
          </p:cNvPicPr>
          <p:nvPr/>
        </p:nvPicPr>
        <p:blipFill>
          <a:blip r:embed="rId3"/>
          <a:stretch>
            <a:fillRect/>
          </a:stretch>
        </p:blipFill>
        <p:spPr>
          <a:xfrm>
            <a:off x="5148064" y="1484784"/>
            <a:ext cx="3629025" cy="4752975"/>
          </a:xfrm>
          <a:prstGeom prst="rect">
            <a:avLst/>
          </a:prstGeom>
        </p:spPr>
      </p:pic>
      <p:sp>
        <p:nvSpPr>
          <p:cNvPr id="5" name="Rettangolo 4"/>
          <p:cNvSpPr/>
          <p:nvPr/>
        </p:nvSpPr>
        <p:spPr>
          <a:xfrm>
            <a:off x="467544" y="1484784"/>
            <a:ext cx="4572000" cy="1046440"/>
          </a:xfrm>
          <a:prstGeom prst="rect">
            <a:avLst/>
          </a:prstGeom>
        </p:spPr>
        <p:txBody>
          <a:bodyPr>
            <a:spAutoFit/>
          </a:bodyPr>
          <a:lstStyle/>
          <a:p>
            <a:endParaRPr lang="en-US" dirty="0"/>
          </a:p>
          <a:p>
            <a:r>
              <a:rPr lang="en-US" sz="2200" dirty="0">
                <a:solidFill>
                  <a:schemeClr val="tx2"/>
                </a:solidFill>
              </a:rPr>
              <a:t>A book written by the creators of the c and that explains everything.</a:t>
            </a:r>
            <a:endParaRPr lang="it-IT" sz="2200" dirty="0">
              <a:solidFill>
                <a:schemeClr val="tx2"/>
              </a:solidFill>
            </a:endParaRPr>
          </a:p>
        </p:txBody>
      </p:sp>
    </p:spTree>
    <p:extLst>
      <p:ext uri="{BB962C8B-B14F-4D97-AF65-F5344CB8AC3E}">
        <p14:creationId xmlns:p14="http://schemas.microsoft.com/office/powerpoint/2010/main" val="7569016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416320"/>
          </a:xfrm>
          <a:prstGeom prst="rect">
            <a:avLst/>
          </a:prstGeom>
        </p:spPr>
        <p:txBody>
          <a:bodyPr wrap="square">
            <a:spAutoFit/>
          </a:bodyPr>
          <a:lstStyle/>
          <a:p>
            <a:endParaRPr lang="en-US" dirty="0"/>
          </a:p>
          <a:p>
            <a:r>
              <a:rPr lang="en-US" sz="2200" dirty="0">
                <a:solidFill>
                  <a:schemeClr val="tx2"/>
                </a:solidFill>
              </a:rPr>
              <a:t>The anatomy of a function.</a:t>
            </a:r>
          </a:p>
          <a:p>
            <a:endParaRPr lang="en-US" sz="2200" dirty="0">
              <a:solidFill>
                <a:schemeClr val="tx2"/>
              </a:solidFill>
            </a:endParaRPr>
          </a:p>
          <a:p>
            <a:pPr marL="342900" indent="-342900">
              <a:buFont typeface="Arial" panose="020B0604020202020204" pitchFamily="34" charset="0"/>
              <a:buChar char="•"/>
            </a:pPr>
            <a:r>
              <a:rPr lang="en-US" sz="2200" dirty="0">
                <a:solidFill>
                  <a:schemeClr val="tx2"/>
                </a:solidFill>
              </a:rPr>
              <a:t>Function Type Specifier</a:t>
            </a:r>
          </a:p>
          <a:p>
            <a:pPr marL="342900" indent="-342900">
              <a:buFont typeface="Arial" panose="020B0604020202020204" pitchFamily="34" charset="0"/>
              <a:buChar char="•"/>
            </a:pPr>
            <a:r>
              <a:rPr lang="en-US" sz="2200" dirty="0">
                <a:solidFill>
                  <a:schemeClr val="tx2"/>
                </a:solidFill>
              </a:rPr>
              <a:t>Function Name</a:t>
            </a:r>
          </a:p>
          <a:p>
            <a:pPr marL="342900" indent="-342900">
              <a:buFont typeface="Arial" panose="020B0604020202020204" pitchFamily="34" charset="0"/>
              <a:buChar char="•"/>
            </a:pPr>
            <a:r>
              <a:rPr lang="en-US" sz="2200" dirty="0">
                <a:solidFill>
                  <a:schemeClr val="tx2"/>
                </a:solidFill>
              </a:rPr>
              <a:t>Function Arguments</a:t>
            </a:r>
          </a:p>
          <a:p>
            <a:pPr marL="342900" indent="-342900">
              <a:buFont typeface="Arial" panose="020B0604020202020204" pitchFamily="34" charset="0"/>
              <a:buChar char="•"/>
            </a:pPr>
            <a:r>
              <a:rPr lang="en-US" sz="2200" dirty="0">
                <a:solidFill>
                  <a:schemeClr val="tx2"/>
                </a:solidFill>
              </a:rPr>
              <a:t>Function Body</a:t>
            </a:r>
          </a:p>
          <a:p>
            <a:pPr marL="342900" indent="-342900">
              <a:buFont typeface="Arial" panose="020B0604020202020204" pitchFamily="34" charset="0"/>
              <a:buChar char="•"/>
            </a:pPr>
            <a:r>
              <a:rPr lang="en-US" sz="2200" dirty="0">
                <a:solidFill>
                  <a:schemeClr val="tx2"/>
                </a:solidFill>
              </a:rPr>
              <a:t>Function Signature</a:t>
            </a:r>
          </a:p>
          <a:p>
            <a:endParaRPr lang="en-US" sz="2200" dirty="0">
              <a:solidFill>
                <a:schemeClr val="tx2"/>
              </a:solidFill>
            </a:endParaRPr>
          </a:p>
          <a:p>
            <a:endParaRPr lang="it-IT" sz="2200" dirty="0">
              <a:solidFill>
                <a:schemeClr val="tx2"/>
              </a:solidFill>
            </a:endParaRPr>
          </a:p>
        </p:txBody>
      </p:sp>
      <p:pic>
        <p:nvPicPr>
          <p:cNvPr id="6" name="Immagine 5"/>
          <p:cNvPicPr>
            <a:picLocks noChangeAspect="1"/>
          </p:cNvPicPr>
          <p:nvPr/>
        </p:nvPicPr>
        <p:blipFill>
          <a:blip r:embed="rId3"/>
          <a:stretch>
            <a:fillRect/>
          </a:stretch>
        </p:blipFill>
        <p:spPr>
          <a:xfrm>
            <a:off x="4994498" y="2492896"/>
            <a:ext cx="3619500" cy="1990725"/>
          </a:xfrm>
          <a:prstGeom prst="rect">
            <a:avLst/>
          </a:prstGeom>
        </p:spPr>
      </p:pic>
    </p:spTree>
    <p:extLst>
      <p:ext uri="{BB962C8B-B14F-4D97-AF65-F5344CB8AC3E}">
        <p14:creationId xmlns:p14="http://schemas.microsoft.com/office/powerpoint/2010/main" val="31139460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5" name="Rettangolo 4"/>
          <p:cNvSpPr/>
          <p:nvPr/>
        </p:nvSpPr>
        <p:spPr>
          <a:xfrm>
            <a:off x="381980" y="1844824"/>
            <a:ext cx="8532440" cy="3077766"/>
          </a:xfrm>
          <a:prstGeom prst="rect">
            <a:avLst/>
          </a:prstGeom>
        </p:spPr>
        <p:txBody>
          <a:bodyPr wrap="square">
            <a:spAutoFit/>
          </a:bodyPr>
          <a:lstStyle/>
          <a:p>
            <a:endParaRPr lang="en-US" dirty="0"/>
          </a:p>
          <a:p>
            <a:r>
              <a:rPr lang="en-US" sz="2200" dirty="0">
                <a:solidFill>
                  <a:schemeClr val="tx2"/>
                </a:solidFill>
              </a:rPr>
              <a:t>Function Type Specifier.</a:t>
            </a:r>
          </a:p>
          <a:p>
            <a:endParaRPr lang="en-US" sz="2200" dirty="0">
              <a:solidFill>
                <a:schemeClr val="tx2"/>
              </a:solidFill>
            </a:endParaRPr>
          </a:p>
          <a:p>
            <a:pPr algn="just"/>
            <a:r>
              <a:rPr lang="en-US" sz="2200" dirty="0">
                <a:solidFill>
                  <a:schemeClr val="tx2"/>
                </a:solidFill>
              </a:rPr>
              <a:t>The purpose of a function type specifier is to define the type of data that is returned when the function is called. The type of data returned from the function can be whatever data type you wish (e.g., double, long, char, byte, etc.). If no value is returned from the function, then the type specifier must use the void keyword.</a:t>
            </a:r>
          </a:p>
          <a:p>
            <a:endParaRPr lang="it-IT" sz="2200" dirty="0">
              <a:solidFill>
                <a:schemeClr val="tx2"/>
              </a:solidFill>
            </a:endParaRPr>
          </a:p>
        </p:txBody>
      </p:sp>
    </p:spTree>
    <p:extLst>
      <p:ext uri="{BB962C8B-B14F-4D97-AF65-F5344CB8AC3E}">
        <p14:creationId xmlns:p14="http://schemas.microsoft.com/office/powerpoint/2010/main" val="13309034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Arduino Language</a:t>
            </a:r>
          </a:p>
        </p:txBody>
      </p:sp>
      <p:sp>
        <p:nvSpPr>
          <p:cNvPr id="4" name="Segnaposto contenuto 2"/>
          <p:cNvSpPr txBox="1">
            <a:spLocks/>
          </p:cNvSpPr>
          <p:nvPr/>
        </p:nvSpPr>
        <p:spPr>
          <a:xfrm>
            <a:off x="304800" y="1844824"/>
            <a:ext cx="4411216" cy="38190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lgn="just">
              <a:buNone/>
            </a:pPr>
            <a:r>
              <a:rPr lang="en-US" sz="2200" dirty="0"/>
              <a:t>  </a:t>
            </a:r>
            <a:br>
              <a:rPr lang="en-US" dirty="0"/>
            </a:br>
            <a:endParaRPr lang="it-IT" dirty="0"/>
          </a:p>
        </p:txBody>
      </p:sp>
      <p:sp>
        <p:nvSpPr>
          <p:cNvPr id="5" name="Rettangolo 4"/>
          <p:cNvSpPr/>
          <p:nvPr/>
        </p:nvSpPr>
        <p:spPr>
          <a:xfrm>
            <a:off x="381980" y="1844824"/>
            <a:ext cx="8532440" cy="3077766"/>
          </a:xfrm>
          <a:prstGeom prst="rect">
            <a:avLst/>
          </a:prstGeom>
        </p:spPr>
        <p:txBody>
          <a:bodyPr wrap="square">
            <a:spAutoFit/>
          </a:bodyPr>
          <a:lstStyle/>
          <a:p>
            <a:endParaRPr lang="en-US" dirty="0"/>
          </a:p>
          <a:p>
            <a:r>
              <a:rPr lang="en-US" sz="2200" dirty="0">
                <a:solidFill>
                  <a:schemeClr val="tx2"/>
                </a:solidFill>
              </a:rPr>
              <a:t>Function Name.</a:t>
            </a:r>
          </a:p>
          <a:p>
            <a:endParaRPr lang="en-US" sz="2200" dirty="0">
              <a:solidFill>
                <a:schemeClr val="tx2"/>
              </a:solidFill>
            </a:endParaRPr>
          </a:p>
          <a:p>
            <a:pPr algn="just"/>
            <a:r>
              <a:rPr lang="en-US" sz="2200" dirty="0">
                <a:solidFill>
                  <a:schemeClr val="tx2"/>
                </a:solidFill>
              </a:rPr>
              <a:t>The second part of a function is the name of the function. The choice of a function name does matter. Good function names tell you what the function does, but not necessarily how it does it. </a:t>
            </a:r>
          </a:p>
          <a:p>
            <a:endParaRPr lang="it-IT" sz="2200" dirty="0">
              <a:solidFill>
                <a:schemeClr val="tx2"/>
              </a:solidFill>
            </a:endParaRPr>
          </a:p>
          <a:p>
            <a:endParaRPr lang="it-IT" sz="2200" dirty="0">
              <a:solidFill>
                <a:schemeClr val="tx2"/>
              </a:solidFill>
            </a:endParaRPr>
          </a:p>
          <a:p>
            <a:r>
              <a:rPr lang="it-IT" sz="2200" dirty="0">
                <a:solidFill>
                  <a:schemeClr val="tx2"/>
                </a:solidFill>
              </a:rPr>
              <a:t>				</a:t>
            </a:r>
            <a:r>
              <a:rPr lang="it-IT" sz="2200" b="1" i="1" dirty="0">
                <a:solidFill>
                  <a:schemeClr val="tx2"/>
                </a:solidFill>
              </a:rPr>
              <a:t>delay(200);</a:t>
            </a:r>
          </a:p>
        </p:txBody>
      </p:sp>
    </p:spTree>
    <p:extLst>
      <p:ext uri="{BB962C8B-B14F-4D97-AF65-F5344CB8AC3E}">
        <p14:creationId xmlns:p14="http://schemas.microsoft.com/office/powerpoint/2010/main" val="21696168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jectOverviewPresentati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0.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5.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6.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7.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8.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19.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0.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5.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6.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7.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8.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9.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0.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5.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6.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7.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8.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9.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0.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5.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6.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5.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6.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7.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8.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9.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2919</Words>
  <Application>Microsoft Office PowerPoint</Application>
  <PresentationFormat>Presentazione su schermo (4:3)</PresentationFormat>
  <Paragraphs>351</Paragraphs>
  <Slides>51</Slides>
  <Notes>31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51</vt:i4>
      </vt:variant>
    </vt:vector>
  </HeadingPairs>
  <TitlesOfParts>
    <vt:vector size="57" baseType="lpstr">
      <vt:lpstr>Arial</vt:lpstr>
      <vt:lpstr>Calibri</vt:lpstr>
      <vt:lpstr>Franklin Gothic Book</vt:lpstr>
      <vt:lpstr>Franklin Gothic Medium</vt:lpstr>
      <vt:lpstr>Wingdings 2</vt:lpstr>
      <vt:lpstr>ProjectOverviewPresentation</vt:lpstr>
      <vt:lpstr>ARDUINO AND MICROCONTROLLERS</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lpstr>Arduino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2014-11-16T16:50:22Z</dcterms:created>
  <dcterms:modified xsi:type="dcterms:W3CDTF">2022-03-08T15:02:43Z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