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2"/>
  </p:sldMasterIdLst>
  <p:notesMasterIdLst>
    <p:notesMasterId r:id="rId57"/>
  </p:notesMasterIdLst>
  <p:handoutMasterIdLst>
    <p:handoutMasterId r:id="rId58"/>
  </p:handoutMasterIdLst>
  <p:sldIdLst>
    <p:sldId id="256" r:id="rId3"/>
    <p:sldId id="257" r:id="rId4"/>
    <p:sldId id="298" r:id="rId5"/>
    <p:sldId id="300" r:id="rId6"/>
    <p:sldId id="29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4" r:id="rId20"/>
    <p:sldId id="315" r:id="rId21"/>
    <p:sldId id="316" r:id="rId22"/>
    <p:sldId id="317" r:id="rId23"/>
    <p:sldId id="297" r:id="rId24"/>
    <p:sldId id="258" r:id="rId25"/>
    <p:sldId id="259" r:id="rId26"/>
    <p:sldId id="260" r:id="rId27"/>
    <p:sldId id="262" r:id="rId28"/>
    <p:sldId id="261" r:id="rId29"/>
    <p:sldId id="263" r:id="rId30"/>
    <p:sldId id="264" r:id="rId31"/>
    <p:sldId id="265" r:id="rId32"/>
    <p:sldId id="266" r:id="rId33"/>
    <p:sldId id="274" r:id="rId34"/>
    <p:sldId id="273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8" r:id="rId48"/>
    <p:sldId id="296" r:id="rId49"/>
    <p:sldId id="293" r:id="rId50"/>
    <p:sldId id="294" r:id="rId51"/>
    <p:sldId id="295" r:id="rId52"/>
    <p:sldId id="287" r:id="rId53"/>
    <p:sldId id="291" r:id="rId54"/>
    <p:sldId id="292" r:id="rId55"/>
    <p:sldId id="267" r:id="rId5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37" autoAdjust="0"/>
  </p:normalViewPr>
  <p:slideViewPr>
    <p:cSldViewPr>
      <p:cViewPr varScale="1">
        <p:scale>
          <a:sx n="149" d="100"/>
          <a:sy n="149" d="100"/>
        </p:scale>
        <p:origin x="2140" y="8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0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/>
              <a:t>Click to edit Master text styles</a:t>
            </a:r>
            <a:endParaRPr lang="en-US"/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3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57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9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0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1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3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90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8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17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Generic</a:t>
            </a:r>
            <a:r>
              <a:rPr lang="it-IT" dirty="0"/>
              <a:t> </a:t>
            </a:r>
            <a:r>
              <a:rPr lang="it-IT" dirty="0" err="1"/>
              <a:t>registers</a:t>
            </a:r>
            <a:r>
              <a:rPr lang="it-IT" dirty="0"/>
              <a:t> -&gt; just a small </a:t>
            </a:r>
            <a:r>
              <a:rPr lang="it-IT" dirty="0" err="1"/>
              <a:t>memory</a:t>
            </a:r>
            <a:r>
              <a:rPr lang="it-IT" dirty="0"/>
              <a:t> </a:t>
            </a:r>
            <a:r>
              <a:rPr lang="it-IT" dirty="0" err="1"/>
              <a:t>close</a:t>
            </a:r>
            <a:r>
              <a:rPr lang="it-IT" dirty="0"/>
              <a:t> to ALU</a:t>
            </a:r>
          </a:p>
          <a:p>
            <a:r>
              <a:rPr lang="it-IT" dirty="0" err="1"/>
              <a:t>Specific</a:t>
            </a:r>
            <a:r>
              <a:rPr lang="it-IT" dirty="0"/>
              <a:t> </a:t>
            </a:r>
            <a:r>
              <a:rPr lang="it-IT" dirty="0" err="1"/>
              <a:t>Registers</a:t>
            </a:r>
            <a:r>
              <a:rPr lang="it-IT" dirty="0"/>
              <a:t> -&gt; </a:t>
            </a:r>
            <a:r>
              <a:rPr lang="it-IT" dirty="0" err="1"/>
              <a:t>every</a:t>
            </a:r>
            <a:r>
              <a:rPr lang="it-IT" dirty="0"/>
              <a:t> single bit </a:t>
            </a:r>
            <a:r>
              <a:rPr lang="it-IT" dirty="0" err="1"/>
              <a:t>have</a:t>
            </a:r>
            <a:r>
              <a:rPr lang="it-IT" dirty="0"/>
              <a:t> a </a:t>
            </a:r>
            <a:r>
              <a:rPr lang="it-IT" dirty="0" err="1"/>
              <a:t>meaning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9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36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16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94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44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60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42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1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574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43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05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600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0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446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4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21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1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93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028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6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57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6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22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61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1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767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8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795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95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901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99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27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Pag</a:t>
            </a:r>
            <a:r>
              <a:rPr lang="it-IT" dirty="0"/>
              <a:t> 73 ATMega328P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10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6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2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CD1B0D-083E-4DA2-81AD-16B7E97118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Tuesday, March 8, 2022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Tuesday, March 8, 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Tuesday, March 8, 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Tuesday, March 8, 2022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noProof="1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 smtClean="0"/>
              <a:pPr/>
              <a:t>3/8/2022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Tuesday, March 8,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‹N›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reference/SPI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23528" y="5445224"/>
            <a:ext cx="8458200" cy="1222375"/>
          </a:xfrm>
        </p:spPr>
        <p:txBody>
          <a:bodyPr>
            <a:normAutofit/>
          </a:bodyPr>
          <a:lstStyle/>
          <a:p>
            <a:r>
              <a:rPr lang="en-US" sz="4000" dirty="0"/>
              <a:t>ARDUINO AND MICROCONTROLLERS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81000" y="3501008"/>
            <a:ext cx="8458200" cy="129959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Fabrizio</a:t>
            </a:r>
            <a:r>
              <a:rPr lang="en-US" dirty="0"/>
              <a:t> Manzino</a:t>
            </a:r>
          </a:p>
          <a:p>
            <a:r>
              <a:rPr lang="en-US" dirty="0"/>
              <a:t>Mechatronics Lab</a:t>
            </a:r>
          </a:p>
          <a:p>
            <a:r>
              <a:rPr lang="en-US" dirty="0" err="1"/>
              <a:t>CyNexo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Registers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D011E9-59F2-4FBE-A27B-C6BFA49B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51992" y="3101704"/>
            <a:ext cx="5111552" cy="21433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423607C-4F1B-4C72-96EA-2C2EDD004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7" y="2430474"/>
            <a:ext cx="4271087" cy="42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9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Bit </a:t>
            </a:r>
            <a:r>
              <a:rPr lang="it-IT" sz="2400" dirty="0" err="1"/>
              <a:t>Manipulation</a:t>
            </a:r>
            <a:r>
              <a:rPr lang="it-IT" sz="2400" dirty="0"/>
              <a:t> : How to set a Bit</a:t>
            </a:r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03B7BE9-FF46-4093-930D-32F8A4DE8748}"/>
              </a:ext>
            </a:extLst>
          </p:cNvPr>
          <p:cNvSpPr/>
          <p:nvPr/>
        </p:nvSpPr>
        <p:spPr>
          <a:xfrm>
            <a:off x="14756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75EE7B-4863-4EE7-B759-3E3054E7614A}"/>
              </a:ext>
            </a:extLst>
          </p:cNvPr>
          <p:cNvSpPr/>
          <p:nvPr/>
        </p:nvSpPr>
        <p:spPr>
          <a:xfrm>
            <a:off x="4538475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3973379-82BE-48C0-BE93-B6953EB384E3}"/>
              </a:ext>
            </a:extLst>
          </p:cNvPr>
          <p:cNvSpPr/>
          <p:nvPr/>
        </p:nvSpPr>
        <p:spPr>
          <a:xfrm>
            <a:off x="5774309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1A54D55-A932-476E-A7C6-133501122F3F}"/>
              </a:ext>
            </a:extLst>
          </p:cNvPr>
          <p:cNvSpPr/>
          <p:nvPr/>
        </p:nvSpPr>
        <p:spPr>
          <a:xfrm>
            <a:off x="5148684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7B87497-F2B2-463A-ACBE-D6CF84AED921}"/>
              </a:ext>
            </a:extLst>
          </p:cNvPr>
          <p:cNvSpPr/>
          <p:nvPr/>
        </p:nvSpPr>
        <p:spPr>
          <a:xfrm>
            <a:off x="20852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1B57CFA-5FB6-43B1-A55E-662739D786C6}"/>
              </a:ext>
            </a:extLst>
          </p:cNvPr>
          <p:cNvSpPr/>
          <p:nvPr/>
        </p:nvSpPr>
        <p:spPr>
          <a:xfrm>
            <a:off x="26948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E6CCF8A-8BA4-43E1-93C5-4E864A189B54}"/>
              </a:ext>
            </a:extLst>
          </p:cNvPr>
          <p:cNvSpPr/>
          <p:nvPr/>
        </p:nvSpPr>
        <p:spPr>
          <a:xfrm>
            <a:off x="33044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0F5DE7-35FB-46FC-9FD4-112F1B7C3302}"/>
              </a:ext>
            </a:extLst>
          </p:cNvPr>
          <p:cNvSpPr/>
          <p:nvPr/>
        </p:nvSpPr>
        <p:spPr>
          <a:xfrm>
            <a:off x="3919274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E435840-E907-42CB-AB86-827D77C0A9D8}"/>
              </a:ext>
            </a:extLst>
          </p:cNvPr>
          <p:cNvSpPr/>
          <p:nvPr/>
        </p:nvSpPr>
        <p:spPr>
          <a:xfrm>
            <a:off x="14573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8636F50-F829-4DB6-AE1C-2FFBA07F856A}"/>
              </a:ext>
            </a:extLst>
          </p:cNvPr>
          <p:cNvSpPr/>
          <p:nvPr/>
        </p:nvSpPr>
        <p:spPr>
          <a:xfrm>
            <a:off x="4520196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40627D8-DC73-4F6F-8186-FDFA76CF25DE}"/>
              </a:ext>
            </a:extLst>
          </p:cNvPr>
          <p:cNvSpPr/>
          <p:nvPr/>
        </p:nvSpPr>
        <p:spPr>
          <a:xfrm>
            <a:off x="5756030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15C35E5-E78F-43E4-93A0-5CDFA17DD8E6}"/>
              </a:ext>
            </a:extLst>
          </p:cNvPr>
          <p:cNvSpPr/>
          <p:nvPr/>
        </p:nvSpPr>
        <p:spPr>
          <a:xfrm>
            <a:off x="5130405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840C558-3FBD-4475-9542-2C9FBBBF63C8}"/>
              </a:ext>
            </a:extLst>
          </p:cNvPr>
          <p:cNvSpPr/>
          <p:nvPr/>
        </p:nvSpPr>
        <p:spPr>
          <a:xfrm>
            <a:off x="20669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FD23530-F1B6-4C1D-A7D5-5C5584FCD81F}"/>
              </a:ext>
            </a:extLst>
          </p:cNvPr>
          <p:cNvSpPr/>
          <p:nvPr/>
        </p:nvSpPr>
        <p:spPr>
          <a:xfrm>
            <a:off x="26765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DE9E593-5FE7-42BD-BDF9-D89005B10E68}"/>
              </a:ext>
            </a:extLst>
          </p:cNvPr>
          <p:cNvSpPr/>
          <p:nvPr/>
        </p:nvSpPr>
        <p:spPr>
          <a:xfrm>
            <a:off x="32861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EBDC8C-63E4-4F33-B369-A2887DF359EA}"/>
              </a:ext>
            </a:extLst>
          </p:cNvPr>
          <p:cNvSpPr/>
          <p:nvPr/>
        </p:nvSpPr>
        <p:spPr>
          <a:xfrm>
            <a:off x="3900995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ED0D0CE-47BC-4FAC-B02F-9F64FCC293A2}"/>
              </a:ext>
            </a:extLst>
          </p:cNvPr>
          <p:cNvSpPr/>
          <p:nvPr/>
        </p:nvSpPr>
        <p:spPr>
          <a:xfrm>
            <a:off x="14573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9F636AE-534A-4246-BD0C-71BD9139DD6B}"/>
              </a:ext>
            </a:extLst>
          </p:cNvPr>
          <p:cNvSpPr/>
          <p:nvPr/>
        </p:nvSpPr>
        <p:spPr>
          <a:xfrm>
            <a:off x="4520196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90CEDD3-02D9-4574-90B4-4517F6E93B59}"/>
              </a:ext>
            </a:extLst>
          </p:cNvPr>
          <p:cNvSpPr/>
          <p:nvPr/>
        </p:nvSpPr>
        <p:spPr>
          <a:xfrm>
            <a:off x="5756030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741194A-584A-4750-B049-9CFEDDD288DF}"/>
              </a:ext>
            </a:extLst>
          </p:cNvPr>
          <p:cNvSpPr/>
          <p:nvPr/>
        </p:nvSpPr>
        <p:spPr>
          <a:xfrm>
            <a:off x="5130405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E8CE1BD-73C0-4254-9135-BA1D8C505156}"/>
              </a:ext>
            </a:extLst>
          </p:cNvPr>
          <p:cNvSpPr/>
          <p:nvPr/>
        </p:nvSpPr>
        <p:spPr>
          <a:xfrm>
            <a:off x="20669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C91837A-00BF-41AD-9AAA-D81A48D80EB3}"/>
              </a:ext>
            </a:extLst>
          </p:cNvPr>
          <p:cNvSpPr/>
          <p:nvPr/>
        </p:nvSpPr>
        <p:spPr>
          <a:xfrm>
            <a:off x="26765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A6D3A60-CEF5-4E00-98C6-F8B2E861DA15}"/>
              </a:ext>
            </a:extLst>
          </p:cNvPr>
          <p:cNvSpPr/>
          <p:nvPr/>
        </p:nvSpPr>
        <p:spPr>
          <a:xfrm>
            <a:off x="32861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79FDC00-476A-4B55-9012-E44ED68BC13B}"/>
              </a:ext>
            </a:extLst>
          </p:cNvPr>
          <p:cNvSpPr/>
          <p:nvPr/>
        </p:nvSpPr>
        <p:spPr>
          <a:xfrm>
            <a:off x="3900995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4A41FD-38C8-4826-A546-44DC1F49A19A}"/>
              </a:ext>
            </a:extLst>
          </p:cNvPr>
          <p:cNvCxnSpPr/>
          <p:nvPr/>
        </p:nvCxnSpPr>
        <p:spPr>
          <a:xfrm>
            <a:off x="899592" y="4437112"/>
            <a:ext cx="59046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EDA9DFE-BF64-413F-8C05-FF0D399CA222}"/>
              </a:ext>
            </a:extLst>
          </p:cNvPr>
          <p:cNvSpPr txBox="1"/>
          <p:nvPr/>
        </p:nvSpPr>
        <p:spPr>
          <a:xfrm>
            <a:off x="6799100" y="26195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( 1 &lt;&lt; 5 )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C67130C-0031-4AA8-A651-E3A112D0D4FA}"/>
              </a:ext>
            </a:extLst>
          </p:cNvPr>
          <p:cNvSpPr txBox="1"/>
          <p:nvPr/>
        </p:nvSpPr>
        <p:spPr>
          <a:xfrm>
            <a:off x="6799100" y="36243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PORTD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A7C9F6A-6596-428A-9AD0-ED4A654C4ECA}"/>
              </a:ext>
            </a:extLst>
          </p:cNvPr>
          <p:cNvSpPr txBox="1"/>
          <p:nvPr/>
        </p:nvSpPr>
        <p:spPr>
          <a:xfrm>
            <a:off x="6799100" y="49318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Bitwise</a:t>
            </a:r>
            <a:r>
              <a:rPr lang="it-IT" dirty="0"/>
              <a:t> OR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8C81DFB-439A-4A9B-B2B7-7EFD12CDE57F}"/>
              </a:ext>
            </a:extLst>
          </p:cNvPr>
          <p:cNvSpPr txBox="1"/>
          <p:nvPr/>
        </p:nvSpPr>
        <p:spPr>
          <a:xfrm>
            <a:off x="3232871" y="5907927"/>
            <a:ext cx="187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(1 &lt;&lt; 5) | PORTD</a:t>
            </a:r>
          </a:p>
        </p:txBody>
      </p:sp>
    </p:spTree>
    <p:extLst>
      <p:ext uri="{BB962C8B-B14F-4D97-AF65-F5344CB8AC3E}">
        <p14:creationId xmlns:p14="http://schemas.microsoft.com/office/powerpoint/2010/main" val="95235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Bit </a:t>
            </a:r>
            <a:r>
              <a:rPr lang="it-IT" sz="2400" dirty="0" err="1"/>
              <a:t>Manipulation</a:t>
            </a:r>
            <a:r>
              <a:rPr lang="it-IT" sz="2400" dirty="0"/>
              <a:t> : How to reset a Bit</a:t>
            </a:r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03B7BE9-FF46-4093-930D-32F8A4DE8748}"/>
              </a:ext>
            </a:extLst>
          </p:cNvPr>
          <p:cNvSpPr/>
          <p:nvPr/>
        </p:nvSpPr>
        <p:spPr>
          <a:xfrm>
            <a:off x="14756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75EE7B-4863-4EE7-B759-3E3054E7614A}"/>
              </a:ext>
            </a:extLst>
          </p:cNvPr>
          <p:cNvSpPr/>
          <p:nvPr/>
        </p:nvSpPr>
        <p:spPr>
          <a:xfrm>
            <a:off x="4538475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3973379-82BE-48C0-BE93-B6953EB384E3}"/>
              </a:ext>
            </a:extLst>
          </p:cNvPr>
          <p:cNvSpPr/>
          <p:nvPr/>
        </p:nvSpPr>
        <p:spPr>
          <a:xfrm>
            <a:off x="5774309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1A54D55-A932-476E-A7C6-133501122F3F}"/>
              </a:ext>
            </a:extLst>
          </p:cNvPr>
          <p:cNvSpPr/>
          <p:nvPr/>
        </p:nvSpPr>
        <p:spPr>
          <a:xfrm>
            <a:off x="5148684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7B87497-F2B2-463A-ACBE-D6CF84AED921}"/>
              </a:ext>
            </a:extLst>
          </p:cNvPr>
          <p:cNvSpPr/>
          <p:nvPr/>
        </p:nvSpPr>
        <p:spPr>
          <a:xfrm>
            <a:off x="20852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1B57CFA-5FB6-43B1-A55E-662739D786C6}"/>
              </a:ext>
            </a:extLst>
          </p:cNvPr>
          <p:cNvSpPr/>
          <p:nvPr/>
        </p:nvSpPr>
        <p:spPr>
          <a:xfrm>
            <a:off x="26948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E6CCF8A-8BA4-43E1-93C5-4E864A189B54}"/>
              </a:ext>
            </a:extLst>
          </p:cNvPr>
          <p:cNvSpPr/>
          <p:nvPr/>
        </p:nvSpPr>
        <p:spPr>
          <a:xfrm>
            <a:off x="3304456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0F5DE7-35FB-46FC-9FD4-112F1B7C3302}"/>
              </a:ext>
            </a:extLst>
          </p:cNvPr>
          <p:cNvSpPr/>
          <p:nvPr/>
        </p:nvSpPr>
        <p:spPr>
          <a:xfrm>
            <a:off x="3919274" y="260222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E435840-E907-42CB-AB86-827D77C0A9D8}"/>
              </a:ext>
            </a:extLst>
          </p:cNvPr>
          <p:cNvSpPr/>
          <p:nvPr/>
        </p:nvSpPr>
        <p:spPr>
          <a:xfrm>
            <a:off x="14573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8636F50-F829-4DB6-AE1C-2FFBA07F856A}"/>
              </a:ext>
            </a:extLst>
          </p:cNvPr>
          <p:cNvSpPr/>
          <p:nvPr/>
        </p:nvSpPr>
        <p:spPr>
          <a:xfrm>
            <a:off x="4520196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40627D8-DC73-4F6F-8186-FDFA76CF25DE}"/>
              </a:ext>
            </a:extLst>
          </p:cNvPr>
          <p:cNvSpPr/>
          <p:nvPr/>
        </p:nvSpPr>
        <p:spPr>
          <a:xfrm>
            <a:off x="5756030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15C35E5-E78F-43E4-93A0-5CDFA17DD8E6}"/>
              </a:ext>
            </a:extLst>
          </p:cNvPr>
          <p:cNvSpPr/>
          <p:nvPr/>
        </p:nvSpPr>
        <p:spPr>
          <a:xfrm>
            <a:off x="5130405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840C558-3FBD-4475-9542-2C9FBBBF63C8}"/>
              </a:ext>
            </a:extLst>
          </p:cNvPr>
          <p:cNvSpPr/>
          <p:nvPr/>
        </p:nvSpPr>
        <p:spPr>
          <a:xfrm>
            <a:off x="20669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FD23530-F1B6-4C1D-A7D5-5C5584FCD81F}"/>
              </a:ext>
            </a:extLst>
          </p:cNvPr>
          <p:cNvSpPr/>
          <p:nvPr/>
        </p:nvSpPr>
        <p:spPr>
          <a:xfrm>
            <a:off x="26765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DE9E593-5FE7-42BD-BDF9-D89005B10E68}"/>
              </a:ext>
            </a:extLst>
          </p:cNvPr>
          <p:cNvSpPr/>
          <p:nvPr/>
        </p:nvSpPr>
        <p:spPr>
          <a:xfrm>
            <a:off x="3286177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EBDC8C-63E4-4F33-B369-A2887DF359EA}"/>
              </a:ext>
            </a:extLst>
          </p:cNvPr>
          <p:cNvSpPr/>
          <p:nvPr/>
        </p:nvSpPr>
        <p:spPr>
          <a:xfrm>
            <a:off x="3900995" y="3556985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ED0D0CE-47BC-4FAC-B02F-9F64FCC293A2}"/>
              </a:ext>
            </a:extLst>
          </p:cNvPr>
          <p:cNvSpPr/>
          <p:nvPr/>
        </p:nvSpPr>
        <p:spPr>
          <a:xfrm>
            <a:off x="14573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9F636AE-534A-4246-BD0C-71BD9139DD6B}"/>
              </a:ext>
            </a:extLst>
          </p:cNvPr>
          <p:cNvSpPr/>
          <p:nvPr/>
        </p:nvSpPr>
        <p:spPr>
          <a:xfrm>
            <a:off x="4520196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90CEDD3-02D9-4574-90B4-4517F6E93B59}"/>
              </a:ext>
            </a:extLst>
          </p:cNvPr>
          <p:cNvSpPr/>
          <p:nvPr/>
        </p:nvSpPr>
        <p:spPr>
          <a:xfrm>
            <a:off x="5756030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741194A-584A-4750-B049-9CFEDDD288DF}"/>
              </a:ext>
            </a:extLst>
          </p:cNvPr>
          <p:cNvSpPr/>
          <p:nvPr/>
        </p:nvSpPr>
        <p:spPr>
          <a:xfrm>
            <a:off x="5130405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E8CE1BD-73C0-4254-9135-BA1D8C505156}"/>
              </a:ext>
            </a:extLst>
          </p:cNvPr>
          <p:cNvSpPr/>
          <p:nvPr/>
        </p:nvSpPr>
        <p:spPr>
          <a:xfrm>
            <a:off x="20669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C91837A-00BF-41AD-9AAA-D81A48D80EB3}"/>
              </a:ext>
            </a:extLst>
          </p:cNvPr>
          <p:cNvSpPr/>
          <p:nvPr/>
        </p:nvSpPr>
        <p:spPr>
          <a:xfrm>
            <a:off x="26765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A6D3A60-CEF5-4E00-98C6-F8B2E861DA15}"/>
              </a:ext>
            </a:extLst>
          </p:cNvPr>
          <p:cNvSpPr/>
          <p:nvPr/>
        </p:nvSpPr>
        <p:spPr>
          <a:xfrm>
            <a:off x="3286177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79FDC00-476A-4B55-9012-E44ED68BC13B}"/>
              </a:ext>
            </a:extLst>
          </p:cNvPr>
          <p:cNvSpPr/>
          <p:nvPr/>
        </p:nvSpPr>
        <p:spPr>
          <a:xfrm>
            <a:off x="3900995" y="4797152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4A41FD-38C8-4826-A546-44DC1F49A19A}"/>
              </a:ext>
            </a:extLst>
          </p:cNvPr>
          <p:cNvCxnSpPr/>
          <p:nvPr/>
        </p:nvCxnSpPr>
        <p:spPr>
          <a:xfrm>
            <a:off x="899592" y="4437112"/>
            <a:ext cx="59046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EDA9DFE-BF64-413F-8C05-FF0D399CA222}"/>
              </a:ext>
            </a:extLst>
          </p:cNvPr>
          <p:cNvSpPr txBox="1"/>
          <p:nvPr/>
        </p:nvSpPr>
        <p:spPr>
          <a:xfrm>
            <a:off x="6799100" y="26195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~( 1 &lt;&lt; 5 )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C67130C-0031-4AA8-A651-E3A112D0D4FA}"/>
              </a:ext>
            </a:extLst>
          </p:cNvPr>
          <p:cNvSpPr txBox="1"/>
          <p:nvPr/>
        </p:nvSpPr>
        <p:spPr>
          <a:xfrm>
            <a:off x="6799100" y="362434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PORTD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A7C9F6A-6596-428A-9AD0-ED4A654C4ECA}"/>
              </a:ext>
            </a:extLst>
          </p:cNvPr>
          <p:cNvSpPr txBox="1"/>
          <p:nvPr/>
        </p:nvSpPr>
        <p:spPr>
          <a:xfrm>
            <a:off x="6799100" y="49318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Bitwise</a:t>
            </a:r>
            <a:r>
              <a:rPr lang="it-IT" dirty="0"/>
              <a:t> and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8C81DFB-439A-4A9B-B2B7-7EFD12CDE57F}"/>
              </a:ext>
            </a:extLst>
          </p:cNvPr>
          <p:cNvSpPr txBox="1"/>
          <p:nvPr/>
        </p:nvSpPr>
        <p:spPr>
          <a:xfrm>
            <a:off x="3232870" y="5907927"/>
            <a:ext cx="198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(1 &lt;&lt; 5) &amp; PORTD</a:t>
            </a:r>
          </a:p>
        </p:txBody>
      </p:sp>
    </p:spTree>
    <p:extLst>
      <p:ext uri="{BB962C8B-B14F-4D97-AF65-F5344CB8AC3E}">
        <p14:creationId xmlns:p14="http://schemas.microsoft.com/office/powerpoint/2010/main" val="39957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Registers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D011E9-59F2-4FBE-A27B-C6BFA49B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51992" y="3101704"/>
            <a:ext cx="5111552" cy="21433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B074BC4-B33E-4D2E-BDCA-C21ADA620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348880"/>
            <a:ext cx="3455996" cy="44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4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1450" y="1340768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Bit </a:t>
            </a:r>
            <a:r>
              <a:rPr lang="it-IT" sz="2400" dirty="0" err="1"/>
              <a:t>Manipulation</a:t>
            </a:r>
            <a:r>
              <a:rPr lang="it-IT" sz="2400" dirty="0"/>
              <a:t> : How to reset a Bit</a:t>
            </a:r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03B7BE9-FF46-4093-930D-32F8A4DE8748}"/>
              </a:ext>
            </a:extLst>
          </p:cNvPr>
          <p:cNvSpPr/>
          <p:nvPr/>
        </p:nvSpPr>
        <p:spPr>
          <a:xfrm>
            <a:off x="1547664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75EE7B-4863-4EE7-B759-3E3054E7614A}"/>
              </a:ext>
            </a:extLst>
          </p:cNvPr>
          <p:cNvSpPr/>
          <p:nvPr/>
        </p:nvSpPr>
        <p:spPr>
          <a:xfrm>
            <a:off x="4610483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3973379-82BE-48C0-BE93-B6953EB384E3}"/>
              </a:ext>
            </a:extLst>
          </p:cNvPr>
          <p:cNvSpPr/>
          <p:nvPr/>
        </p:nvSpPr>
        <p:spPr>
          <a:xfrm>
            <a:off x="5846317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1A54D55-A932-476E-A7C6-133501122F3F}"/>
              </a:ext>
            </a:extLst>
          </p:cNvPr>
          <p:cNvSpPr/>
          <p:nvPr/>
        </p:nvSpPr>
        <p:spPr>
          <a:xfrm>
            <a:off x="5220692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7B87497-F2B2-463A-ACBE-D6CF84AED921}"/>
              </a:ext>
            </a:extLst>
          </p:cNvPr>
          <p:cNvSpPr/>
          <p:nvPr/>
        </p:nvSpPr>
        <p:spPr>
          <a:xfrm>
            <a:off x="2157264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1B57CFA-5FB6-43B1-A55E-662739D786C6}"/>
              </a:ext>
            </a:extLst>
          </p:cNvPr>
          <p:cNvSpPr/>
          <p:nvPr/>
        </p:nvSpPr>
        <p:spPr>
          <a:xfrm>
            <a:off x="2766864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E6CCF8A-8BA4-43E1-93C5-4E864A189B54}"/>
              </a:ext>
            </a:extLst>
          </p:cNvPr>
          <p:cNvSpPr/>
          <p:nvPr/>
        </p:nvSpPr>
        <p:spPr>
          <a:xfrm>
            <a:off x="3376464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00F5DE7-35FB-46FC-9FD4-112F1B7C3302}"/>
              </a:ext>
            </a:extLst>
          </p:cNvPr>
          <p:cNvSpPr/>
          <p:nvPr/>
        </p:nvSpPr>
        <p:spPr>
          <a:xfrm>
            <a:off x="3991282" y="198884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E435840-E907-42CB-AB86-827D77C0A9D8}"/>
              </a:ext>
            </a:extLst>
          </p:cNvPr>
          <p:cNvSpPr/>
          <p:nvPr/>
        </p:nvSpPr>
        <p:spPr>
          <a:xfrm>
            <a:off x="1529385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18636F50-F829-4DB6-AE1C-2FFBA07F856A}"/>
              </a:ext>
            </a:extLst>
          </p:cNvPr>
          <p:cNvSpPr/>
          <p:nvPr/>
        </p:nvSpPr>
        <p:spPr>
          <a:xfrm>
            <a:off x="4592204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40627D8-DC73-4F6F-8186-FDFA76CF25DE}"/>
              </a:ext>
            </a:extLst>
          </p:cNvPr>
          <p:cNvSpPr/>
          <p:nvPr/>
        </p:nvSpPr>
        <p:spPr>
          <a:xfrm>
            <a:off x="5828038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D15C35E5-E78F-43E4-93A0-5CDFA17DD8E6}"/>
              </a:ext>
            </a:extLst>
          </p:cNvPr>
          <p:cNvSpPr/>
          <p:nvPr/>
        </p:nvSpPr>
        <p:spPr>
          <a:xfrm>
            <a:off x="5202413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840C558-3FBD-4475-9542-2C9FBBBF63C8}"/>
              </a:ext>
            </a:extLst>
          </p:cNvPr>
          <p:cNvSpPr/>
          <p:nvPr/>
        </p:nvSpPr>
        <p:spPr>
          <a:xfrm>
            <a:off x="2138985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FD23530-F1B6-4C1D-A7D5-5C5584FCD81F}"/>
              </a:ext>
            </a:extLst>
          </p:cNvPr>
          <p:cNvSpPr/>
          <p:nvPr/>
        </p:nvSpPr>
        <p:spPr>
          <a:xfrm>
            <a:off x="2748585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DE9E593-5FE7-42BD-BDF9-D89005B10E68}"/>
              </a:ext>
            </a:extLst>
          </p:cNvPr>
          <p:cNvSpPr/>
          <p:nvPr/>
        </p:nvSpPr>
        <p:spPr>
          <a:xfrm>
            <a:off x="3358185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5EBDC8C-63E4-4F33-B369-A2887DF359EA}"/>
              </a:ext>
            </a:extLst>
          </p:cNvPr>
          <p:cNvSpPr/>
          <p:nvPr/>
        </p:nvSpPr>
        <p:spPr>
          <a:xfrm>
            <a:off x="3973003" y="2943603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ED0D0CE-47BC-4FAC-B02F-9F64FCC293A2}"/>
              </a:ext>
            </a:extLst>
          </p:cNvPr>
          <p:cNvSpPr/>
          <p:nvPr/>
        </p:nvSpPr>
        <p:spPr>
          <a:xfrm>
            <a:off x="1529385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9F636AE-534A-4246-BD0C-71BD9139DD6B}"/>
              </a:ext>
            </a:extLst>
          </p:cNvPr>
          <p:cNvSpPr/>
          <p:nvPr/>
        </p:nvSpPr>
        <p:spPr>
          <a:xfrm>
            <a:off x="4592204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590CEDD3-02D9-4574-90B4-4517F6E93B59}"/>
              </a:ext>
            </a:extLst>
          </p:cNvPr>
          <p:cNvSpPr/>
          <p:nvPr/>
        </p:nvSpPr>
        <p:spPr>
          <a:xfrm>
            <a:off x="5828038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1741194A-584A-4750-B049-9CFEDDD288DF}"/>
              </a:ext>
            </a:extLst>
          </p:cNvPr>
          <p:cNvSpPr/>
          <p:nvPr/>
        </p:nvSpPr>
        <p:spPr>
          <a:xfrm>
            <a:off x="5202413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E8CE1BD-73C0-4254-9135-BA1D8C505156}"/>
              </a:ext>
            </a:extLst>
          </p:cNvPr>
          <p:cNvSpPr/>
          <p:nvPr/>
        </p:nvSpPr>
        <p:spPr>
          <a:xfrm>
            <a:off x="2138985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C91837A-00BF-41AD-9AAA-D81A48D80EB3}"/>
              </a:ext>
            </a:extLst>
          </p:cNvPr>
          <p:cNvSpPr/>
          <p:nvPr/>
        </p:nvSpPr>
        <p:spPr>
          <a:xfrm>
            <a:off x="2748585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5A6D3A60-CEF5-4E00-98C6-F8B2E861DA15}"/>
              </a:ext>
            </a:extLst>
          </p:cNvPr>
          <p:cNvSpPr/>
          <p:nvPr/>
        </p:nvSpPr>
        <p:spPr>
          <a:xfrm>
            <a:off x="3358185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E79FDC00-476A-4B55-9012-E44ED68BC13B}"/>
              </a:ext>
            </a:extLst>
          </p:cNvPr>
          <p:cNvSpPr/>
          <p:nvPr/>
        </p:nvSpPr>
        <p:spPr>
          <a:xfrm>
            <a:off x="3973003" y="4183770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634A41FD-38C8-4826-A546-44DC1F49A19A}"/>
              </a:ext>
            </a:extLst>
          </p:cNvPr>
          <p:cNvCxnSpPr/>
          <p:nvPr/>
        </p:nvCxnSpPr>
        <p:spPr>
          <a:xfrm>
            <a:off x="971600" y="3823730"/>
            <a:ext cx="59046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5EDA9DFE-BF64-413F-8C05-FF0D399CA222}"/>
              </a:ext>
            </a:extLst>
          </p:cNvPr>
          <p:cNvSpPr txBox="1"/>
          <p:nvPr/>
        </p:nvSpPr>
        <p:spPr>
          <a:xfrm>
            <a:off x="6871108" y="200618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( 1 &lt;&lt; 2 )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C67130C-0031-4AA8-A651-E3A112D0D4FA}"/>
              </a:ext>
            </a:extLst>
          </p:cNvPr>
          <p:cNvSpPr txBox="1"/>
          <p:nvPr/>
        </p:nvSpPr>
        <p:spPr>
          <a:xfrm>
            <a:off x="6871108" y="301096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PIND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A7C9F6A-6596-428A-9AD0-ED4A654C4ECA}"/>
              </a:ext>
            </a:extLst>
          </p:cNvPr>
          <p:cNvSpPr txBox="1"/>
          <p:nvPr/>
        </p:nvSpPr>
        <p:spPr>
          <a:xfrm>
            <a:off x="7005015" y="425113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Bitwise</a:t>
            </a:r>
            <a:r>
              <a:rPr lang="it-IT" dirty="0"/>
              <a:t> and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C8C81DFB-439A-4A9B-B2B7-7EFD12CDE57F}"/>
              </a:ext>
            </a:extLst>
          </p:cNvPr>
          <p:cNvSpPr txBox="1"/>
          <p:nvPr/>
        </p:nvSpPr>
        <p:spPr>
          <a:xfrm>
            <a:off x="3200660" y="6283997"/>
            <a:ext cx="1987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(1 &lt;&lt; 5) &amp; PORTD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8EE3A0AE-F77F-405E-9F13-217FC716B535}"/>
              </a:ext>
            </a:extLst>
          </p:cNvPr>
          <p:cNvSpPr/>
          <p:nvPr/>
        </p:nvSpPr>
        <p:spPr>
          <a:xfrm>
            <a:off x="1547664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76F1CC5-D768-4617-AD79-6B33F29D55FD}"/>
              </a:ext>
            </a:extLst>
          </p:cNvPr>
          <p:cNvSpPr/>
          <p:nvPr/>
        </p:nvSpPr>
        <p:spPr>
          <a:xfrm>
            <a:off x="4610483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CED043A6-3901-4EBD-91E9-A74A3AC45621}"/>
              </a:ext>
            </a:extLst>
          </p:cNvPr>
          <p:cNvSpPr/>
          <p:nvPr/>
        </p:nvSpPr>
        <p:spPr>
          <a:xfrm>
            <a:off x="5846317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FB93B8E-BCE2-4013-BE7A-ED8CF194BAAB}"/>
              </a:ext>
            </a:extLst>
          </p:cNvPr>
          <p:cNvSpPr/>
          <p:nvPr/>
        </p:nvSpPr>
        <p:spPr>
          <a:xfrm>
            <a:off x="5220692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7D2EFB54-C14E-4048-B8EB-B4D762D8844F}"/>
              </a:ext>
            </a:extLst>
          </p:cNvPr>
          <p:cNvSpPr/>
          <p:nvPr/>
        </p:nvSpPr>
        <p:spPr>
          <a:xfrm>
            <a:off x="2157264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16A34658-F0B2-436C-8F26-5B77B62C6C7D}"/>
              </a:ext>
            </a:extLst>
          </p:cNvPr>
          <p:cNvSpPr/>
          <p:nvPr/>
        </p:nvSpPr>
        <p:spPr>
          <a:xfrm>
            <a:off x="2766864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7B8DFE6A-4574-4B36-958C-C8C91B5549FC}"/>
              </a:ext>
            </a:extLst>
          </p:cNvPr>
          <p:cNvSpPr/>
          <p:nvPr/>
        </p:nvSpPr>
        <p:spPr>
          <a:xfrm>
            <a:off x="3376464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FF716F08-B50A-4102-BD4B-BBA4F098A98C}"/>
              </a:ext>
            </a:extLst>
          </p:cNvPr>
          <p:cNvSpPr/>
          <p:nvPr/>
        </p:nvSpPr>
        <p:spPr>
          <a:xfrm>
            <a:off x="3991282" y="4953161"/>
            <a:ext cx="504056" cy="504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D67A6EDB-43B7-4E86-92E9-20C2B436BB08}"/>
              </a:ext>
            </a:extLst>
          </p:cNvPr>
          <p:cNvSpPr txBox="1"/>
          <p:nvPr/>
        </p:nvSpPr>
        <p:spPr>
          <a:xfrm>
            <a:off x="7023294" y="502052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&gt;&gt; 2</a:t>
            </a:r>
          </a:p>
        </p:txBody>
      </p:sp>
    </p:spTree>
    <p:extLst>
      <p:ext uri="{BB962C8B-B14F-4D97-AF65-F5344CB8AC3E}">
        <p14:creationId xmlns:p14="http://schemas.microsoft.com/office/powerpoint/2010/main" val="403179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Registers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1D011E9-59F2-4FBE-A27B-C6BFA49B3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951992" y="3101704"/>
            <a:ext cx="5111552" cy="214334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EFB1175-65B8-47BF-90DF-3B3B67AB2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348880"/>
            <a:ext cx="3512541" cy="44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45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382053-EB19-4D3E-A0A4-2FF9629D3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399530"/>
            <a:ext cx="3796234" cy="390648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60211DE-F6BC-4708-ABD0-77F09A163D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12"/>
          <a:stretch/>
        </p:blipFill>
        <p:spPr>
          <a:xfrm>
            <a:off x="5077920" y="2410649"/>
            <a:ext cx="3769839" cy="388425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D1DB192-6A6C-4D90-9832-CEF593AE9268}"/>
              </a:ext>
            </a:extLst>
          </p:cNvPr>
          <p:cNvSpPr/>
          <p:nvPr/>
        </p:nvSpPr>
        <p:spPr>
          <a:xfrm>
            <a:off x="990328" y="6021288"/>
            <a:ext cx="84536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CD19A47-8CA7-4480-9D6B-4013268B8DA5}"/>
              </a:ext>
            </a:extLst>
          </p:cNvPr>
          <p:cNvSpPr/>
          <p:nvPr/>
        </p:nvSpPr>
        <p:spPr>
          <a:xfrm>
            <a:off x="5724128" y="5949280"/>
            <a:ext cx="84536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44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TIMERS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r>
              <a:rPr lang="it-IT" sz="2400" dirty="0"/>
              <a:t>TIMER 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 algn="just">
              <a:buNone/>
            </a:pPr>
            <a:r>
              <a:rPr lang="en-US" dirty="0"/>
              <a:t>Timer is a specialized type of clock used </a:t>
            </a:r>
            <a:r>
              <a:rPr lang="en-US" b="1" dirty="0"/>
              <a:t>for measuring specific time intervals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1682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TIMERS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6E4437-05A7-403E-BEE9-432B49220AE6}"/>
              </a:ext>
            </a:extLst>
          </p:cNvPr>
          <p:cNvSpPr txBox="1"/>
          <p:nvPr/>
        </p:nvSpPr>
        <p:spPr>
          <a:xfrm>
            <a:off x="251520" y="1916832"/>
            <a:ext cx="9034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Arduino UNO </a:t>
            </a:r>
            <a:r>
              <a:rPr lang="it-IT" dirty="0" err="1"/>
              <a:t>have</a:t>
            </a:r>
            <a:r>
              <a:rPr lang="it-IT" dirty="0"/>
              <a:t> 3 TIMERS </a:t>
            </a:r>
          </a:p>
          <a:p>
            <a:endParaRPr lang="it-IT" dirty="0"/>
          </a:p>
          <a:p>
            <a:r>
              <a:rPr lang="it-IT" dirty="0"/>
              <a:t>Timer0 </a:t>
            </a:r>
          </a:p>
          <a:p>
            <a:endParaRPr lang="it-IT" dirty="0"/>
          </a:p>
          <a:p>
            <a:r>
              <a:rPr lang="en-US" dirty="0"/>
              <a:t>The timer0 is an 8-bit counter and is used by </a:t>
            </a:r>
            <a:r>
              <a:rPr lang="en-US" dirty="0" err="1"/>
              <a:t>arduino</a:t>
            </a:r>
            <a:r>
              <a:rPr lang="en-US" dirty="0"/>
              <a:t> for timing functions such as delay or </a:t>
            </a:r>
            <a:r>
              <a:rPr lang="en-US" dirty="0" err="1"/>
              <a:t>millis</a:t>
            </a:r>
            <a:r>
              <a:rPr lang="en-US" dirty="0"/>
              <a:t>. So when using the Arduino environment it is best not to use the timer0.</a:t>
            </a:r>
          </a:p>
          <a:p>
            <a:endParaRPr lang="it-IT" dirty="0"/>
          </a:p>
          <a:p>
            <a:r>
              <a:rPr lang="it-IT" dirty="0"/>
              <a:t>Timer1</a:t>
            </a:r>
          </a:p>
          <a:p>
            <a:endParaRPr lang="it-IT" dirty="0"/>
          </a:p>
          <a:p>
            <a:r>
              <a:rPr lang="en-US" dirty="0"/>
              <a:t>Timer1 is 16bit and can count up to a maximum of 65535. The Arduino servo library uses this timer.</a:t>
            </a:r>
          </a:p>
          <a:p>
            <a:endParaRPr lang="it-IT" dirty="0"/>
          </a:p>
          <a:p>
            <a:r>
              <a:rPr lang="it-IT" dirty="0"/>
              <a:t>Timer2</a:t>
            </a:r>
          </a:p>
          <a:p>
            <a:endParaRPr lang="it-IT" dirty="0"/>
          </a:p>
          <a:p>
            <a:r>
              <a:rPr lang="en-US" dirty="0"/>
              <a:t>Timer2 is 8-bit and is used by the “tone” command.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750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TIMERS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48C8E98-F78C-404D-A1AA-2EFB02A78609}"/>
              </a:ext>
            </a:extLst>
          </p:cNvPr>
          <p:cNvSpPr/>
          <p:nvPr/>
        </p:nvSpPr>
        <p:spPr>
          <a:xfrm>
            <a:off x="5173584" y="5877272"/>
            <a:ext cx="255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TCCR1A :  Timer settings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A0D418F-D68D-4029-9256-7EE04390D603}"/>
              </a:ext>
            </a:extLst>
          </p:cNvPr>
          <p:cNvSpPr/>
          <p:nvPr/>
        </p:nvSpPr>
        <p:spPr>
          <a:xfrm>
            <a:off x="5220071" y="4387170"/>
            <a:ext cx="3240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OCR1A :  </a:t>
            </a:r>
            <a:r>
              <a:rPr lang="en-US" dirty="0"/>
              <a:t>Value of the count we want to achieve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6E4437-05A7-403E-BEE9-432B49220AE6}"/>
              </a:ext>
            </a:extLst>
          </p:cNvPr>
          <p:cNvSpPr txBox="1"/>
          <p:nvPr/>
        </p:nvSpPr>
        <p:spPr>
          <a:xfrm>
            <a:off x="323528" y="1916832"/>
            <a:ext cx="903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TIMERS are configured using special registers dedicated to each timer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1F4B908-7AED-4E87-8CE8-052B61D16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447" y="2785248"/>
            <a:ext cx="4204292" cy="357317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B18CE3AE-C034-4A0E-865D-E081651627AB}"/>
              </a:ext>
            </a:extLst>
          </p:cNvPr>
          <p:cNvSpPr/>
          <p:nvPr/>
        </p:nvSpPr>
        <p:spPr>
          <a:xfrm>
            <a:off x="5220069" y="3457453"/>
            <a:ext cx="3168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TCNT1 : </a:t>
            </a:r>
            <a:r>
              <a:rPr lang="en-US" dirty="0"/>
              <a:t>Registers in which the count is contained</a:t>
            </a:r>
            <a:r>
              <a:rPr lang="it-IT" dirty="0"/>
              <a:t> 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BC759A8B-29F0-4A59-825F-BA40AE84EF61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907705" y="3780619"/>
            <a:ext cx="3312364" cy="84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4D3ADDAC-34CF-4FC4-A52F-4DB1B13D931C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979713" y="4653136"/>
            <a:ext cx="3240358" cy="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7C64DC77-38C3-48F3-AFED-17DA6A4F9378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1907704" y="6021288"/>
            <a:ext cx="3265880" cy="4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4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Registers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r>
              <a:rPr lang="en-US" sz="2200" dirty="0"/>
              <a:t>Registers are nothing more than storage containers for data inside a processor or microcontroller, and for many microcontrollers (like the ATmega328P), they share the same space with SRAM.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01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TIMERS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6E4437-05A7-403E-BEE9-432B49220AE6}"/>
              </a:ext>
            </a:extLst>
          </p:cNvPr>
          <p:cNvSpPr txBox="1"/>
          <p:nvPr/>
        </p:nvSpPr>
        <p:spPr>
          <a:xfrm>
            <a:off x="323528" y="1916832"/>
            <a:ext cx="903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TCCR1A is the Timer1 Control Register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86DDD44-20C7-4C18-BC5D-877D2886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492896"/>
            <a:ext cx="5076056" cy="1243968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58B3BBD-6C4D-4885-9C31-0E19AFCE4518}"/>
              </a:ext>
            </a:extLst>
          </p:cNvPr>
          <p:cNvSpPr/>
          <p:nvPr/>
        </p:nvSpPr>
        <p:spPr>
          <a:xfrm>
            <a:off x="395536" y="39435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bits for CS12, CS11 and CS10 respectively to set a </a:t>
            </a:r>
            <a:r>
              <a:rPr lang="en-US" dirty="0" err="1"/>
              <a:t>prescalar</a:t>
            </a:r>
            <a:r>
              <a:rPr lang="en-US" dirty="0"/>
              <a:t> value.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0A9619C-C027-4154-B1D7-6DE9C8BF9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11" y="4589927"/>
            <a:ext cx="3987646" cy="210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TIMERS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26E4437-05A7-403E-BEE9-432B49220AE6}"/>
              </a:ext>
            </a:extLst>
          </p:cNvPr>
          <p:cNvSpPr txBox="1"/>
          <p:nvPr/>
        </p:nvSpPr>
        <p:spPr>
          <a:xfrm>
            <a:off x="323528" y="1916832"/>
            <a:ext cx="903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Prescaler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B0BC1C1-5F8B-401A-B88F-3D199D8CB45B}"/>
              </a:ext>
            </a:extLst>
          </p:cNvPr>
          <p:cNvSpPr/>
          <p:nvPr/>
        </p:nvSpPr>
        <p:spPr>
          <a:xfrm>
            <a:off x="304800" y="2921907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prescaler</a:t>
            </a:r>
            <a:r>
              <a:rPr lang="en-US" dirty="0"/>
              <a:t> is an electronic counting circuit used to reduce a high frequency electrical signal to a lower frequency by integer division. ... The purpose of the </a:t>
            </a:r>
            <a:r>
              <a:rPr lang="en-US" dirty="0" err="1"/>
              <a:t>prescaler</a:t>
            </a:r>
            <a:r>
              <a:rPr lang="en-US" dirty="0"/>
              <a:t> is to allow the timer to be clocked at the rate a user desires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619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Introduction</a:t>
            </a:r>
            <a:r>
              <a:rPr lang="it-IT" sz="2400" dirty="0"/>
              <a:t> to Pointers.</a:t>
            </a:r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r>
              <a:rPr lang="en-US" sz="2200" dirty="0"/>
              <a:t> One of the most powerful features of C is pointers. Because of the raw power of pointers, many popular languages either don’t support pointers at all (e.g., Java) or only let you use them in a very limited way.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3364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 err="1"/>
              <a:t>Variables</a:t>
            </a:r>
            <a:r>
              <a:rPr lang="it-IT" sz="2200" dirty="0"/>
              <a:t>.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04607"/>
              </p:ext>
            </p:extLst>
          </p:nvPr>
        </p:nvGraphicFramePr>
        <p:xfrm>
          <a:off x="5796136" y="2682280"/>
          <a:ext cx="220756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568">
                  <a:extLst>
                    <a:ext uri="{9D8B030D-6E8A-4147-A177-3AD203B41FA5}">
                      <a16:colId xmlns:a16="http://schemas.microsoft.com/office/drawing/2014/main" val="211606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4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65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0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4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7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3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9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33850"/>
                  </a:ext>
                </a:extLst>
              </a:tr>
            </a:tbl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755576" y="256490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Int</a:t>
            </a:r>
            <a:r>
              <a:rPr lang="it-IT" dirty="0"/>
              <a:t> Variable1 = 10;</a:t>
            </a:r>
          </a:p>
          <a:p>
            <a:endParaRPr lang="it-IT" dirty="0"/>
          </a:p>
          <a:p>
            <a:r>
              <a:rPr lang="it-IT" dirty="0" err="1"/>
              <a:t>Int</a:t>
            </a:r>
            <a:r>
              <a:rPr lang="it-IT" dirty="0"/>
              <a:t> Variable2 = 10;</a:t>
            </a:r>
          </a:p>
          <a:p>
            <a:endParaRPr lang="it-IT" dirty="0"/>
          </a:p>
        </p:txBody>
      </p:sp>
      <p:cxnSp>
        <p:nvCxnSpPr>
          <p:cNvPr id="26" name="Connettore 2 25"/>
          <p:cNvCxnSpPr>
            <a:cxnSpLocks/>
          </p:cNvCxnSpPr>
          <p:nvPr/>
        </p:nvCxnSpPr>
        <p:spPr>
          <a:xfrm>
            <a:off x="2843808" y="2731604"/>
            <a:ext cx="2808312" cy="1213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cxnSpLocks/>
          </p:cNvCxnSpPr>
          <p:nvPr/>
        </p:nvCxnSpPr>
        <p:spPr>
          <a:xfrm flipV="1">
            <a:off x="2843808" y="3258344"/>
            <a:ext cx="2808312" cy="986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1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824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 err="1"/>
              <a:t>Variables</a:t>
            </a:r>
            <a:r>
              <a:rPr lang="it-IT" sz="2200" dirty="0"/>
              <a:t>.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 err="1"/>
              <a:t>All</a:t>
            </a:r>
            <a:r>
              <a:rPr lang="it-IT" sz="2200" dirty="0"/>
              <a:t> </a:t>
            </a:r>
            <a:r>
              <a:rPr lang="it-IT" sz="2200" dirty="0" err="1"/>
              <a:t>variables</a:t>
            </a:r>
            <a:r>
              <a:rPr lang="it-IT" sz="2200" dirty="0"/>
              <a:t> </a:t>
            </a:r>
            <a:r>
              <a:rPr lang="it-IT" sz="2200" dirty="0" err="1"/>
              <a:t>have</a:t>
            </a:r>
            <a:r>
              <a:rPr lang="it-IT" sz="2200" dirty="0"/>
              <a:t> </a:t>
            </a:r>
            <a:r>
              <a:rPr lang="en-GB" sz="2200" dirty="0"/>
              <a:t>three</a:t>
            </a:r>
            <a:r>
              <a:rPr lang="it-IT" sz="2200" dirty="0"/>
              <a:t> «</a:t>
            </a:r>
            <a:r>
              <a:rPr lang="en-GB" sz="2200" dirty="0"/>
              <a:t>components</a:t>
            </a:r>
            <a:r>
              <a:rPr lang="it-IT" sz="2200" dirty="0"/>
              <a:t>» :</a:t>
            </a:r>
          </a:p>
          <a:p>
            <a:pPr marL="0" indent="0">
              <a:buNone/>
            </a:pP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A data </a:t>
            </a:r>
            <a:r>
              <a:rPr lang="it-IT" sz="2200" dirty="0" err="1"/>
              <a:t>Type</a:t>
            </a: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A </a:t>
            </a:r>
            <a:r>
              <a:rPr lang="it-IT" sz="2200" dirty="0" err="1"/>
              <a:t>value</a:t>
            </a: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A </a:t>
            </a:r>
            <a:r>
              <a:rPr lang="it-IT" sz="2200" dirty="0" err="1"/>
              <a:t>place</a:t>
            </a:r>
            <a:r>
              <a:rPr lang="it-IT" sz="2200" dirty="0"/>
              <a:t> in </a:t>
            </a:r>
            <a:r>
              <a:rPr lang="it-IT" sz="2200" dirty="0" err="1"/>
              <a:t>memory</a:t>
            </a:r>
            <a:r>
              <a:rPr lang="it-IT" sz="2200" dirty="0"/>
              <a:t>, </a:t>
            </a:r>
            <a:r>
              <a:rPr lang="it-IT" sz="2200" dirty="0" err="1"/>
              <a:t>where</a:t>
            </a:r>
            <a:r>
              <a:rPr lang="it-IT" sz="2200" dirty="0"/>
              <a:t> the </a:t>
            </a:r>
            <a:r>
              <a:rPr lang="it-IT" sz="2200" dirty="0" err="1"/>
              <a:t>value</a:t>
            </a:r>
            <a:r>
              <a:rPr lang="it-IT" sz="2200" dirty="0"/>
              <a:t> </a:t>
            </a:r>
            <a:r>
              <a:rPr lang="it-IT" sz="2200" dirty="0" err="1"/>
              <a:t>is</a:t>
            </a:r>
            <a:r>
              <a:rPr lang="it-IT" sz="2200" dirty="0"/>
              <a:t> </a:t>
            </a:r>
            <a:r>
              <a:rPr lang="it-IT" sz="2200" dirty="0" err="1"/>
              <a:t>stored</a:t>
            </a:r>
            <a:endParaRPr lang="it-IT" sz="2200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816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 err="1"/>
              <a:t>Variables</a:t>
            </a:r>
            <a:r>
              <a:rPr lang="it-IT" sz="2200" dirty="0"/>
              <a:t>.</a:t>
            </a:r>
          </a:p>
        </p:txBody>
      </p:sp>
      <p:graphicFrame>
        <p:nvGraphicFramePr>
          <p:cNvPr id="23" name="Tabella 22"/>
          <p:cNvGraphicFramePr>
            <a:graphicFrameLocks noGrp="1"/>
          </p:cNvGraphicFramePr>
          <p:nvPr/>
        </p:nvGraphicFramePr>
        <p:xfrm>
          <a:off x="5796136" y="2682280"/>
          <a:ext cx="2207568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7568">
                  <a:extLst>
                    <a:ext uri="{9D8B030D-6E8A-4147-A177-3AD203B41FA5}">
                      <a16:colId xmlns:a16="http://schemas.microsoft.com/office/drawing/2014/main" val="211606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40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657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0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40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Value of </a:t>
                      </a:r>
                      <a:r>
                        <a:rPr lang="it-IT" dirty="0" err="1"/>
                        <a:t>Variable</a:t>
                      </a:r>
                      <a:r>
                        <a:rPr lang="it-IT" dirty="0"/>
                        <a:t>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874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37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90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33850"/>
                  </a:ext>
                </a:extLst>
              </a:tr>
            </a:tbl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755576" y="25649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Int</a:t>
            </a:r>
            <a:r>
              <a:rPr lang="it-IT" dirty="0"/>
              <a:t> Variable1 = 10;</a:t>
            </a:r>
          </a:p>
        </p:txBody>
      </p:sp>
    </p:spTree>
    <p:extLst>
      <p:ext uri="{BB962C8B-B14F-4D97-AF65-F5344CB8AC3E}">
        <p14:creationId xmlns:p14="http://schemas.microsoft.com/office/powerpoint/2010/main" val="3850237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What’s a pointer?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In computer science, a pointer is a programming language object, whose value refers to (or "points to") another value stored elsewhere in the computer memory using its memory address. A pointer references a location in memory, and obtaining the value stored at that location is known as dereferencing the pointer.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8843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5760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syntax for a pointer definition is :</a:t>
            </a:r>
            <a:endParaRPr lang="it-IT" sz="2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37" y="2682280"/>
            <a:ext cx="49625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73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Pointer Name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A pointer is just a variable, so there are no special rules for naming. A good idea is to use something like this :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err="1"/>
              <a:t>ptrName</a:t>
            </a:r>
            <a:endParaRPr lang="en-US" sz="2200" dirty="0"/>
          </a:p>
          <a:p>
            <a:pPr marL="0" indent="0" algn="just">
              <a:buNone/>
            </a:pPr>
            <a:endParaRPr lang="it-IT" sz="2200" dirty="0"/>
          </a:p>
          <a:p>
            <a:pPr marL="0" indent="0" algn="just">
              <a:buNone/>
            </a:pPr>
            <a:r>
              <a:rPr lang="en-US" sz="2200" dirty="0"/>
              <a:t>It is not imperative that you begin pointer variables with </a:t>
            </a:r>
            <a:r>
              <a:rPr lang="en-US" sz="2200" dirty="0" err="1"/>
              <a:t>ptr</a:t>
            </a:r>
            <a:r>
              <a:rPr lang="en-US" sz="2200" dirty="0"/>
              <a:t>, but it doesn’t hurt to let everyone know that this is a pointer variable.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918638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Pointer Type Specifiers.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From an operational point of view, the type specifier for the pointer is the most critical part of the definition. For example, the </a:t>
            </a:r>
            <a:r>
              <a:rPr lang="en-US" sz="2200" dirty="0" err="1"/>
              <a:t>int</a:t>
            </a:r>
            <a:r>
              <a:rPr lang="en-US" sz="2200" dirty="0"/>
              <a:t> type specifier tells the compiler that this pointer will only be used with </a:t>
            </a:r>
            <a:r>
              <a:rPr lang="en-US" sz="2200" dirty="0" err="1"/>
              <a:t>int</a:t>
            </a:r>
            <a:r>
              <a:rPr lang="en-US" sz="2200" dirty="0"/>
              <a:t> data types. While the syntax rules allow you to use an </a:t>
            </a:r>
            <a:r>
              <a:rPr lang="en-US" sz="2200" dirty="0" err="1"/>
              <a:t>int</a:t>
            </a:r>
            <a:r>
              <a:rPr lang="en-US" sz="2200" dirty="0"/>
              <a:t> pointer with a different type of data, doing so usually results in a disaster.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951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Arduino Memory</a:t>
            </a:r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7B1FC7E-9B73-412A-9DF0-5B2ADBA9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412775"/>
            <a:ext cx="3744416" cy="52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9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Pointer Type.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Because the amount of SRAM is less than 65K (i.e., the maximum value for a 2-byte unsigned integer), it only takes 2 bytes to store a memory address for the program’s data. </a:t>
            </a:r>
          </a:p>
          <a:p>
            <a:pPr marL="0" indent="0" algn="just">
              <a:buNone/>
            </a:pPr>
            <a:r>
              <a:rPr lang="en-US" sz="2200" dirty="0"/>
              <a:t>This is why each pointer variable requires the same amount of storage, regardless of the pointer’s type specifier: all pointer variables hold exactly the same type of data—a memory address.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72962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Pointer Type.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If you use pointers correctly, then a valid pointer can hold only one of two things: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A memory address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The value null. If a pointer holds the value “null”, then the pointer does not point to valid data.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4781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Pointer Type.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If you are worried about the random junk the pointer contains, you could define and initialize the pointer as part of its definition, as in:</a:t>
            </a:r>
          </a:p>
          <a:p>
            <a:pPr marL="0" indent="0" algn="ctr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200" dirty="0" err="1"/>
              <a:t>int</a:t>
            </a:r>
            <a:r>
              <a:rPr lang="en-US" sz="2200" dirty="0"/>
              <a:t> *</a:t>
            </a:r>
            <a:r>
              <a:rPr lang="en-US" sz="2200" dirty="0" err="1"/>
              <a:t>ptrNumber</a:t>
            </a:r>
            <a:r>
              <a:rPr lang="en-US" sz="2200" dirty="0"/>
              <a:t> = NULL;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This makes it clear that the pointer does not point to valid data.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Important : #include &lt;</a:t>
            </a:r>
            <a:r>
              <a:rPr lang="en-US" sz="2200" dirty="0" err="1"/>
              <a:t>stdio.h</a:t>
            </a:r>
            <a:r>
              <a:rPr lang="en-US" sz="2200" dirty="0"/>
              <a:t>&gt;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9015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Pointer Type.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Now that we know how to define a pointer let’s actually try to use it.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		</a:t>
            </a:r>
            <a:r>
              <a:rPr lang="en-US" sz="2200" dirty="0" err="1"/>
              <a:t>int</a:t>
            </a:r>
            <a:r>
              <a:rPr lang="en-US" sz="2200" dirty="0"/>
              <a:t> number = 5;</a:t>
            </a:r>
          </a:p>
          <a:p>
            <a:pPr marL="0" indent="0">
              <a:buNone/>
            </a:pPr>
            <a:r>
              <a:rPr lang="en-US" sz="2200" dirty="0"/>
              <a:t>			</a:t>
            </a:r>
            <a:r>
              <a:rPr lang="en-US" sz="2200" dirty="0" err="1"/>
              <a:t>int</a:t>
            </a:r>
            <a:r>
              <a:rPr lang="en-US" sz="2200" dirty="0"/>
              <a:t> *</a:t>
            </a:r>
            <a:r>
              <a:rPr lang="en-US" sz="2200" dirty="0" err="1"/>
              <a:t>ptrNumber</a:t>
            </a:r>
            <a:r>
              <a:rPr lang="en-US" sz="2200" dirty="0"/>
              <a:t>;</a:t>
            </a:r>
          </a:p>
          <a:p>
            <a:pPr marL="0" indent="0">
              <a:buNone/>
            </a:pPr>
            <a:r>
              <a:rPr lang="en-US" sz="2200" dirty="0"/>
              <a:t>			</a:t>
            </a:r>
            <a:r>
              <a:rPr lang="en-US" sz="2200" dirty="0" err="1"/>
              <a:t>ptrNumber</a:t>
            </a:r>
            <a:r>
              <a:rPr lang="en-US" sz="2200" dirty="0"/>
              <a:t> = &amp;number;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What is “&amp;” ?</a:t>
            </a:r>
          </a:p>
        </p:txBody>
      </p:sp>
    </p:spTree>
    <p:extLst>
      <p:ext uri="{BB962C8B-B14F-4D97-AF65-F5344CB8AC3E}">
        <p14:creationId xmlns:p14="http://schemas.microsoft.com/office/powerpoint/2010/main" val="2697648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Address of operator (&amp;).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The purpose of the “address of operator” (&amp;) is to tell the compiler: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“Don’t do the standard value assignment in this assignment. Instead, take the address of the variable number and copy it into the variable </a:t>
            </a:r>
            <a:r>
              <a:rPr lang="en-US" sz="2200" dirty="0" err="1"/>
              <a:t>ptrNumber</a:t>
            </a:r>
            <a:r>
              <a:rPr lang="en-US" sz="22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97015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The Indirection Operator (*).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If you wish to use a pointer to change the value of the variable it points to, then you use the indirection operator. The syntax is: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	*</a:t>
            </a:r>
            <a:r>
              <a:rPr lang="en-US" sz="2200" dirty="0" err="1"/>
              <a:t>variableID</a:t>
            </a:r>
            <a:r>
              <a:rPr lang="en-US" sz="2200" dirty="0"/>
              <a:t> = expression1;</a:t>
            </a:r>
          </a:p>
          <a:p>
            <a:pPr marL="0" indent="0">
              <a:buNone/>
            </a:pPr>
            <a:r>
              <a:rPr lang="en-US" sz="2200" dirty="0"/>
              <a:t>For example:</a:t>
            </a:r>
          </a:p>
          <a:p>
            <a:pPr marL="0" indent="0">
              <a:buNone/>
            </a:pPr>
            <a:r>
              <a:rPr lang="en-US" sz="2200" dirty="0"/>
              <a:t>		*</a:t>
            </a:r>
            <a:r>
              <a:rPr lang="en-US" sz="2200" dirty="0" err="1"/>
              <a:t>ptrNumber</a:t>
            </a:r>
            <a:r>
              <a:rPr lang="en-US" sz="2200" dirty="0"/>
              <a:t> = 10;</a:t>
            </a:r>
          </a:p>
        </p:txBody>
      </p:sp>
    </p:spTree>
    <p:extLst>
      <p:ext uri="{BB962C8B-B14F-4D97-AF65-F5344CB8AC3E}">
        <p14:creationId xmlns:p14="http://schemas.microsoft.com/office/powerpoint/2010/main" val="35650275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Why Are Pointers Useful?</a:t>
            </a:r>
          </a:p>
          <a:p>
            <a:pPr marL="0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Pass value by reference to a function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Create and manipulate complex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1706664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Communication protocols.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In telecommunications, a communication protocol is a system of rules that allow two or more entities of a communications system to transmit information via any kind of variation of a physical quantity. These are the rules or standard that defines the syntax, semantics and synchronization of communication and possible error recovery methods. Protocols may be implemented by hardware, software, or a combination of both.</a:t>
            </a:r>
          </a:p>
        </p:txBody>
      </p:sp>
    </p:spTree>
    <p:extLst>
      <p:ext uri="{BB962C8B-B14F-4D97-AF65-F5344CB8AC3E}">
        <p14:creationId xmlns:p14="http://schemas.microsoft.com/office/powerpoint/2010/main" val="605405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Communicating systems.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The information exchanged between devices through a network, or other media is governed by rules and conventions that can be set out in technical specifications called communications protocol standards. The nature of a communication, the actual data exchanged and any state-dependent behaviors, is defined by these specifications.</a:t>
            </a:r>
          </a:p>
        </p:txBody>
      </p:sp>
    </p:spTree>
    <p:extLst>
      <p:ext uri="{BB962C8B-B14F-4D97-AF65-F5344CB8AC3E}">
        <p14:creationId xmlns:p14="http://schemas.microsoft.com/office/powerpoint/2010/main" val="6371094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An example.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Network communications :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Your internet connection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Your phone mobile connection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Sensors Network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Your car sensors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Your wearable sensors</a:t>
            </a:r>
          </a:p>
        </p:txBody>
      </p:sp>
    </p:spTree>
    <p:extLst>
      <p:ext uri="{BB962C8B-B14F-4D97-AF65-F5344CB8AC3E}">
        <p14:creationId xmlns:p14="http://schemas.microsoft.com/office/powerpoint/2010/main" val="38624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Arduino Memory</a:t>
            </a:r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77CF5A-E413-472A-91C5-836C8E976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44" y="2581747"/>
            <a:ext cx="5812383" cy="38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61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How can we describe a communication protocol?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A standard way to describe communication protocols is OSI model :</a:t>
            </a:r>
          </a:p>
          <a:p>
            <a:pPr marL="0" indent="0">
              <a:buNone/>
            </a:pPr>
            <a:r>
              <a:rPr lang="en-US" sz="2200" dirty="0"/>
              <a:t>	</a:t>
            </a:r>
          </a:p>
          <a:p>
            <a:pPr marL="0" indent="0">
              <a:buNone/>
            </a:pPr>
            <a:r>
              <a:rPr lang="en-US" sz="2200" dirty="0"/>
              <a:t>		Open Systems Interconnection model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64825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Open Systems Interconnection model.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The Open Systems Interconnection model (OSI model) is a conceptual model that characterizes and standardizes the communication functions of a telecommunication or computing system without regard to their underlying internal structure and technology. Its goal is the interoperability of diverse communication systems with standard protocols. The model partitions a communication system into abstraction layers.</a:t>
            </a:r>
          </a:p>
        </p:txBody>
      </p:sp>
    </p:spTree>
    <p:extLst>
      <p:ext uri="{BB962C8B-B14F-4D97-AF65-F5344CB8AC3E}">
        <p14:creationId xmlns:p14="http://schemas.microsoft.com/office/powerpoint/2010/main" val="4061505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Open Systems Interconnection model.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2708920"/>
            <a:ext cx="32099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37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Open Systems Interconnection model.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36" y="2780928"/>
            <a:ext cx="7239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4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600" dirty="0"/>
              <a:t>Protocols.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ctr">
              <a:buNone/>
            </a:pPr>
            <a:r>
              <a:rPr lang="en-US" sz="2300" dirty="0"/>
              <a:t>1-Wire Protocol</a:t>
            </a:r>
          </a:p>
          <a:p>
            <a:pPr marL="0" indent="0" algn="ctr">
              <a:buNone/>
            </a:pPr>
            <a:r>
              <a:rPr lang="en-US" sz="2300" dirty="0"/>
              <a:t>4-20mA Current Loops</a:t>
            </a:r>
          </a:p>
          <a:p>
            <a:pPr marL="0" indent="0" algn="ctr">
              <a:buNone/>
            </a:pPr>
            <a:r>
              <a:rPr lang="en-US" sz="2300" dirty="0"/>
              <a:t>AT Protocol</a:t>
            </a:r>
          </a:p>
          <a:p>
            <a:pPr marL="0" indent="0" algn="ctr">
              <a:buNone/>
            </a:pPr>
            <a:r>
              <a:rPr lang="en-US" sz="2300" dirty="0"/>
              <a:t>AXI Bus</a:t>
            </a:r>
          </a:p>
          <a:p>
            <a:pPr marL="0" indent="0" algn="ctr">
              <a:buNone/>
            </a:pPr>
            <a:r>
              <a:rPr lang="en-US" sz="2300" dirty="0"/>
              <a:t>Bluetooth</a:t>
            </a:r>
          </a:p>
          <a:p>
            <a:pPr marL="0" indent="0" algn="ctr">
              <a:buNone/>
            </a:pPr>
            <a:r>
              <a:rPr lang="en-US" sz="2300" dirty="0"/>
              <a:t>CAN Protocol</a:t>
            </a:r>
          </a:p>
          <a:p>
            <a:pPr marL="0" indent="0" algn="ctr">
              <a:buNone/>
            </a:pPr>
            <a:r>
              <a:rPr lang="en-US" sz="2300" dirty="0"/>
              <a:t>Ethernet Protocol</a:t>
            </a:r>
          </a:p>
          <a:p>
            <a:pPr marL="0" indent="0" algn="ctr">
              <a:buNone/>
            </a:pPr>
            <a:r>
              <a:rPr lang="en-US" sz="2300" dirty="0"/>
              <a:t>I2C Protocol</a:t>
            </a:r>
          </a:p>
          <a:p>
            <a:pPr marL="0" indent="0" algn="ctr">
              <a:buNone/>
            </a:pPr>
            <a:r>
              <a:rPr lang="en-US" sz="2300" dirty="0"/>
              <a:t>IO-Link Protocol</a:t>
            </a:r>
          </a:p>
          <a:p>
            <a:pPr marL="0" indent="0" algn="ctr">
              <a:buNone/>
            </a:pPr>
            <a:r>
              <a:rPr lang="en-US" sz="2300" dirty="0"/>
              <a:t>LIN Protocol</a:t>
            </a:r>
          </a:p>
          <a:p>
            <a:pPr marL="0" indent="0" algn="ctr">
              <a:buNone/>
            </a:pPr>
            <a:r>
              <a:rPr lang="en-US" sz="2300" dirty="0"/>
              <a:t>LON (ANSI709.2) Communication Protocol</a:t>
            </a:r>
          </a:p>
          <a:p>
            <a:pPr marL="0" indent="0" algn="ctr">
              <a:buNone/>
            </a:pPr>
            <a:r>
              <a:rPr lang="en-US" sz="2300" dirty="0"/>
              <a:t>Modbus Protocol</a:t>
            </a:r>
          </a:p>
          <a:p>
            <a:pPr marL="0" indent="0" algn="ctr">
              <a:buNone/>
            </a:pPr>
            <a:r>
              <a:rPr lang="en-US" sz="2300" dirty="0"/>
              <a:t>MQ Telemetry Transport (MQTT)</a:t>
            </a:r>
          </a:p>
          <a:p>
            <a:pPr marL="0" indent="0" algn="ctr">
              <a:buNone/>
            </a:pPr>
            <a:r>
              <a:rPr lang="en-US" sz="2300" dirty="0"/>
              <a:t>NMEA Protocol</a:t>
            </a:r>
          </a:p>
          <a:p>
            <a:pPr marL="0" indent="0" algn="ctr">
              <a:buNone/>
            </a:pPr>
            <a:r>
              <a:rPr lang="en-US" sz="2300" dirty="0"/>
              <a:t>PCI Express (</a:t>
            </a:r>
            <a:r>
              <a:rPr lang="en-US" sz="2300" dirty="0" err="1"/>
              <a:t>PCIe</a:t>
            </a:r>
            <a:r>
              <a:rPr lang="en-US" sz="2300" dirty="0"/>
              <a:t>)</a:t>
            </a:r>
          </a:p>
          <a:p>
            <a:pPr marL="0" indent="0" algn="ctr">
              <a:buNone/>
            </a:pPr>
            <a:r>
              <a:rPr lang="en-US" sz="2300" dirty="0"/>
              <a:t>expand child menu</a:t>
            </a:r>
          </a:p>
          <a:p>
            <a:pPr marL="0" indent="0" algn="ctr">
              <a:buNone/>
            </a:pPr>
            <a:r>
              <a:rPr lang="en-US" sz="2300" dirty="0"/>
              <a:t>Power Line Protocols</a:t>
            </a:r>
          </a:p>
          <a:p>
            <a:pPr marL="0" indent="0" algn="ctr">
              <a:buNone/>
            </a:pPr>
            <a:r>
              <a:rPr lang="en-US" sz="2300" dirty="0"/>
              <a:t>RS-232 Protocol</a:t>
            </a:r>
          </a:p>
          <a:p>
            <a:pPr marL="0" indent="0" algn="ctr">
              <a:buNone/>
            </a:pPr>
            <a:r>
              <a:rPr lang="en-US" sz="2300" dirty="0"/>
              <a:t>RS-485 Protocol</a:t>
            </a:r>
          </a:p>
          <a:p>
            <a:pPr marL="0" indent="0" algn="ctr">
              <a:buNone/>
            </a:pPr>
            <a:r>
              <a:rPr lang="en-US" sz="2300" dirty="0"/>
              <a:t>SDQ Protocol</a:t>
            </a:r>
          </a:p>
          <a:p>
            <a:pPr marL="0" indent="0" algn="ctr">
              <a:buNone/>
            </a:pPr>
            <a:r>
              <a:rPr lang="en-US" sz="2300" dirty="0" err="1"/>
              <a:t>SMBus</a:t>
            </a:r>
            <a:endParaRPr lang="en-US" sz="2300" dirty="0"/>
          </a:p>
          <a:p>
            <a:pPr marL="0" indent="0" algn="ctr">
              <a:buNone/>
            </a:pPr>
            <a:r>
              <a:rPr lang="en-US" sz="2300" dirty="0"/>
              <a:t>SPI Protocol</a:t>
            </a:r>
          </a:p>
          <a:p>
            <a:pPr marL="0" indent="0" algn="ctr">
              <a:buNone/>
            </a:pPr>
            <a:r>
              <a:rPr lang="en-US" sz="2300" dirty="0"/>
              <a:t>UART Protocol</a:t>
            </a:r>
          </a:p>
          <a:p>
            <a:pPr marL="0" indent="0" algn="ctr">
              <a:buNone/>
            </a:pPr>
            <a:r>
              <a:rPr lang="en-US" sz="2300" dirty="0"/>
              <a:t>USB Protocol</a:t>
            </a:r>
          </a:p>
          <a:p>
            <a:pPr marL="0" indent="0" algn="ctr">
              <a:buNone/>
            </a:pPr>
            <a:r>
              <a:rPr lang="en-US" sz="2300" dirty="0"/>
              <a:t>expand child menu</a:t>
            </a:r>
          </a:p>
          <a:p>
            <a:pPr marL="0" indent="0" algn="ctr">
              <a:buNone/>
            </a:pPr>
            <a:r>
              <a:rPr lang="en-US" sz="2300" dirty="0"/>
              <a:t>Z-Wave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5915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SPI PROTOCOL.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The Serial Peripheral Interface bus (SPI) is a synchronous serial communication interface specification used for short distance communication, primarily in embedded systems. The interface was developed by Motorola in the late eighties and has become a de facto standard.</a:t>
            </a:r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90023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SPI PROTOCOL.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SPI devices communicate in full duplex mode using a master-slave architecture with a single master. The master device originates the frame for reading and writing. Multiple slave devices are supported through selection with individual slave select (SS) lines.</a:t>
            </a:r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62488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484784"/>
            <a:ext cx="8515672" cy="496855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SPI PROTOCOL.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Typically there are three lines common to all the devices: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MISO (Master In Slave Out) - The Slave line for sending data to the master,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MOSI (Master Out Slave In) - The Master line for sending data to the peripherals,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SCK (Serial Clock) - The clock pulses which synchronize data transmission generated by the master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And one for each device</a:t>
            </a:r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SS (Slave Select) - the pin on each device that the master can use to enable and disable specific devices.</a:t>
            </a:r>
          </a:p>
        </p:txBody>
      </p:sp>
    </p:spTree>
    <p:extLst>
      <p:ext uri="{BB962C8B-B14F-4D97-AF65-F5344CB8AC3E}">
        <p14:creationId xmlns:p14="http://schemas.microsoft.com/office/powerpoint/2010/main" val="1417032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SPI PROTOCOL.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636" y="2480109"/>
            <a:ext cx="38100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56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SPI PROTOCOL.</a:t>
            </a:r>
          </a:p>
          <a:p>
            <a:pPr marL="0" indent="0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To begin communication, the bus master configures the clock, using a frequency supported by the slave device, typically up to a few </a:t>
            </a:r>
            <a:r>
              <a:rPr lang="en-US" sz="2200" dirty="0" err="1"/>
              <a:t>MHz.</a:t>
            </a:r>
            <a:r>
              <a:rPr lang="en-US" sz="2200" dirty="0"/>
              <a:t> The master then selects the slave device with a logic level 0 on the select line. If a waiting period is required, such as for analog-to-digital conversion, the master must wait for at least that period of time before issuing clock cycles.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/>
              <a:t>During each SPI clock cycle, a full duplex data transmission occurs. The master sends a bit on the MOSI line and the slave reads it, while the slave sends a bit on the MISO line and the master reads it. This sequence is maintained even when only one-directional data transfer is intended</a:t>
            </a:r>
          </a:p>
        </p:txBody>
      </p:sp>
    </p:spTree>
    <p:extLst>
      <p:ext uri="{BB962C8B-B14F-4D97-AF65-F5344CB8AC3E}">
        <p14:creationId xmlns:p14="http://schemas.microsoft.com/office/powerpoint/2010/main" val="423041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Registers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4EB4A0-5334-401E-B23D-89B348F25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990470"/>
            <a:ext cx="4059132" cy="320180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F3C5CA2-42E1-4D76-ABD0-64EABBFE3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440" y="3291568"/>
            <a:ext cx="3954760" cy="263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197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Arduino SPI.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 Arduino we have a ready to use library for SPI communication.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https://www.arduino.cc/en/reference/SPI</a:t>
            </a: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401069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SPI PROTOCOL EXAMPLE.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We want an Arduino Master connected with a button and a LED.</a:t>
            </a:r>
          </a:p>
          <a:p>
            <a:pPr marL="0" indent="0">
              <a:buNone/>
            </a:pPr>
            <a:r>
              <a:rPr lang="en-US" sz="2200" dirty="0"/>
              <a:t>An Arduino slave connected with an LED.</a:t>
            </a:r>
          </a:p>
          <a:p>
            <a:pPr marL="0" indent="0">
              <a:buNone/>
            </a:pPr>
            <a:r>
              <a:rPr lang="en-US" sz="2200" dirty="0"/>
              <a:t>The Arduino Master read the status button and when there is a change, it sends a message to the slave that changes according to the state the led.</a:t>
            </a:r>
          </a:p>
          <a:p>
            <a:pPr marL="0" indent="0">
              <a:buNone/>
            </a:pPr>
            <a:r>
              <a:rPr lang="en-US" sz="2200" dirty="0"/>
              <a:t>Every five seconds, the Master asks the slave the state of its LED and sets its led in the same way.</a:t>
            </a:r>
          </a:p>
        </p:txBody>
      </p:sp>
    </p:spTree>
    <p:extLst>
      <p:ext uri="{BB962C8B-B14F-4D97-AF65-F5344CB8AC3E}">
        <p14:creationId xmlns:p14="http://schemas.microsoft.com/office/powerpoint/2010/main" val="5794873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40" y="1412776"/>
            <a:ext cx="7452320" cy="527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484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6" t="-313" r="37344" b="313"/>
          <a:stretch/>
        </p:blipFill>
        <p:spPr>
          <a:xfrm>
            <a:off x="-108520" y="1700808"/>
            <a:ext cx="7704856" cy="478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602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Language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700808"/>
            <a:ext cx="8515672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Temperature Sensor.</a:t>
            </a:r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endParaRPr lang="en-US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Select the sensor that fit your requirement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Check how to use it in a correct way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Look for sample code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/>
              <a:t>Test it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5541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Registers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4F8662B-148B-448F-9B5D-749F0308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420888"/>
            <a:ext cx="5940152" cy="108655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DF09835-C87A-4E1F-BEE6-A14B51302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955" y="3754350"/>
            <a:ext cx="5940152" cy="122413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2C275C6-2F13-4C2A-B825-2452077A4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505" y="5200129"/>
            <a:ext cx="5932602" cy="134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1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800" y="1844824"/>
            <a:ext cx="8515672" cy="381905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err="1"/>
              <a:t>Registers</a:t>
            </a:r>
            <a:endParaRPr lang="it-IT" sz="2400" dirty="0"/>
          </a:p>
          <a:p>
            <a:pPr marL="0" indent="0" algn="just">
              <a:buNone/>
            </a:pPr>
            <a:r>
              <a:rPr lang="it-IT" sz="2400" dirty="0"/>
              <a:t>	</a:t>
            </a:r>
            <a:br>
              <a:rPr lang="it-IT" sz="2400" dirty="0"/>
            </a:b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F4E748-0638-4CC1-BC99-1AFD282C7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92896"/>
            <a:ext cx="4101955" cy="42210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D011E9-59F2-4FBE-A27B-C6BFA49B3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951992" y="3101704"/>
            <a:ext cx="5111552" cy="21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5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587D5F-E31C-485E-8F9B-E52A7F47E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44824"/>
            <a:ext cx="6585265" cy="47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Arduino </a:t>
            </a:r>
            <a:r>
              <a:rPr lang="it-IT" dirty="0" err="1"/>
              <a:t>Registers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9C7D67A-BA1E-4979-BDEA-99E4B6FBD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848"/>
            <a:ext cx="7822774" cy="39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12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0EB353-B075-4294-95C2-1EC6FDA8EA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2057</Words>
  <Application>Microsoft Office PowerPoint</Application>
  <PresentationFormat>Presentazione su schermo (4:3)</PresentationFormat>
  <Paragraphs>439</Paragraphs>
  <Slides>54</Slides>
  <Notes>48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0" baseType="lpstr">
      <vt:lpstr>Arial</vt:lpstr>
      <vt:lpstr>Calibri</vt:lpstr>
      <vt:lpstr>Franklin Gothic Book</vt:lpstr>
      <vt:lpstr>Franklin Gothic Medium</vt:lpstr>
      <vt:lpstr>Wingdings 2</vt:lpstr>
      <vt:lpstr>ProjectOverviewPresentation</vt:lpstr>
      <vt:lpstr>ARDUINO AND MICROCONTROLLERS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Registers</vt:lpstr>
      <vt:lpstr>Arduino TIMERS</vt:lpstr>
      <vt:lpstr>Arduino TIMERS</vt:lpstr>
      <vt:lpstr>Arduino TIMERS</vt:lpstr>
      <vt:lpstr>Arduino TIMERS</vt:lpstr>
      <vt:lpstr>Arduino TIMERS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  <vt:lpstr>Arduino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2014-11-16T16:50:22Z</dcterms:created>
  <dcterms:modified xsi:type="dcterms:W3CDTF">2022-03-08T15:04:42Z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TC100851999990</vt:lpwstr>
  </property>
</Properties>
</file>